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20"/>
  </p:notesMasterIdLst>
  <p:sldIdLst>
    <p:sldId id="584" r:id="rId3"/>
    <p:sldId id="621" r:id="rId4"/>
    <p:sldId id="620" r:id="rId5"/>
    <p:sldId id="628" r:id="rId6"/>
    <p:sldId id="645" r:id="rId7"/>
    <p:sldId id="632" r:id="rId8"/>
    <p:sldId id="627" r:id="rId9"/>
    <p:sldId id="308" r:id="rId10"/>
    <p:sldId id="305" r:id="rId11"/>
    <p:sldId id="662" r:id="rId12"/>
    <p:sldId id="629" r:id="rId13"/>
    <p:sldId id="274" r:id="rId14"/>
    <p:sldId id="275" r:id="rId15"/>
    <p:sldId id="363" r:id="rId16"/>
    <p:sldId id="373" r:id="rId17"/>
    <p:sldId id="272" r:id="rId18"/>
    <p:sldId id="65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240" userDrawn="1">
          <p15:clr>
            <a:srgbClr val="A4A3A4"/>
          </p15:clr>
        </p15:guide>
        <p15:guide id="2" pos="7416" userDrawn="1">
          <p15:clr>
            <a:srgbClr val="A4A3A4"/>
          </p15:clr>
        </p15:guide>
        <p15:guide id="3" orient="horz" pos="216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BCE1EC"/>
    <a:srgbClr val="9AEBEA"/>
    <a:srgbClr val="00B0F0"/>
    <a:srgbClr val="FF7E79"/>
    <a:srgbClr val="011893"/>
    <a:srgbClr val="005493"/>
    <a:srgbClr val="0096FF"/>
    <a:srgbClr val="00FB92"/>
    <a:srgbClr val="008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83534"/>
  </p:normalViewPr>
  <p:slideViewPr>
    <p:cSldViewPr snapToGrid="0" snapToObjects="1">
      <p:cViewPr>
        <p:scale>
          <a:sx n="140" d="100"/>
          <a:sy n="140" d="100"/>
        </p:scale>
        <p:origin x="840" y="-240"/>
      </p:cViewPr>
      <p:guideLst>
        <p:guide pos="240"/>
        <p:guide pos="7416"/>
        <p:guide orient="horz" pos="2160"/>
      </p:guideLst>
    </p:cSldViewPr>
  </p:slideViewPr>
  <p:notesTextViewPr>
    <p:cViewPr>
      <p:scale>
        <a:sx n="1" d="1"/>
        <a:sy n="1" d="1"/>
      </p:scale>
      <p:origin x="0" y="0"/>
    </p:cViewPr>
  </p:notesTextViewPr>
  <p:notesViewPr>
    <p:cSldViewPr snapToGrid="0" snapToObjects="1" showGuides="1">
      <p:cViewPr varScale="1">
        <p:scale>
          <a:sx n="97" d="100"/>
          <a:sy n="97" d="100"/>
        </p:scale>
        <p:origin x="3808" y="20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10.svg>
</file>

<file path=ppt/media/image11.png>
</file>

<file path=ppt/media/image12.svg>
</file>

<file path=ppt/media/image13.png>
</file>

<file path=ppt/media/image14.svg>
</file>

<file path=ppt/media/image15.jpeg>
</file>

<file path=ppt/media/image16.jpeg>
</file>

<file path=ppt/media/image17.jpeg>
</file>

<file path=ppt/media/image18.jpg>
</file>

<file path=ppt/media/image19.png>
</file>

<file path=ppt/media/image2.jpeg>
</file>

<file path=ppt/media/image20.png>
</file>

<file path=ppt/media/image21.png>
</file>

<file path=ppt/media/image22.png>
</file>

<file path=ppt/media/image23.jpeg>
</file>

<file path=ppt/media/image24.png>
</file>

<file path=ppt/media/image25.jpeg>
</file>

<file path=ppt/media/image26.jpeg>
</file>

<file path=ppt/media/image27.jpeg>
</file>

<file path=ppt/media/image28.jpeg>
</file>

<file path=ppt/media/image29.gif>
</file>

<file path=ppt/media/image3.jpeg>
</file>

<file path=ppt/media/image30.png>
</file>

<file path=ppt/media/image31.jpeg>
</file>

<file path=ppt/media/image32.jpeg>
</file>

<file path=ppt/media/image33.jpeg>
</file>

<file path=ppt/media/image34.png>
</file>

<file path=ppt/media/image35.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71A35D-C4CD-0C4C-B3DB-ACDBE9943CD8}" type="datetimeFigureOut">
              <a:rPr lang="en-US" smtClean="0"/>
              <a:t>3/21/24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C8761E-7AF5-3446-9B62-04D975AECC52}" type="slidenum">
              <a:rPr lang="en-US" smtClean="0"/>
              <a:t>‹#›</a:t>
            </a:fld>
            <a:endParaRPr lang="en-US"/>
          </a:p>
        </p:txBody>
      </p:sp>
    </p:spTree>
    <p:extLst>
      <p:ext uri="{BB962C8B-B14F-4D97-AF65-F5344CB8AC3E}">
        <p14:creationId xmlns:p14="http://schemas.microsoft.com/office/powerpoint/2010/main" val="10304464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1</a:t>
            </a:fld>
            <a:endParaRPr lang="en-US"/>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p19:notes"/>
          <p:cNvSpPr>
            <a:spLocks noGrp="1" noRot="1" noChangeAspect="1"/>
          </p:cNvSpPr>
          <p:nvPr>
            <p:ph type="sldImg" idx="2"/>
          </p:nvPr>
        </p:nvSpPr>
        <p:spPr>
          <a:xfrm>
            <a:off x="457200" y="719138"/>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3" name="Google Shape;443;p19:notes"/>
          <p:cNvSpPr txBox="1">
            <a:spLocks noGrp="1"/>
          </p:cNvSpPr>
          <p:nvPr>
            <p:ph type="body" idx="1"/>
          </p:nvPr>
        </p:nvSpPr>
        <p:spPr>
          <a:xfrm>
            <a:off x="701675" y="5719633"/>
            <a:ext cx="5607050" cy="5417409"/>
          </a:xfrm>
          <a:prstGeom prst="rect">
            <a:avLst/>
          </a:prstGeom>
          <a:noFill/>
          <a:ln>
            <a:noFill/>
          </a:ln>
        </p:spPr>
        <p:txBody>
          <a:bodyPr spcFirstLastPara="1" wrap="square" lIns="93175" tIns="46575" rIns="93175" bIns="46575" anchor="t" anchorCtr="0">
            <a:normAutofit fontScale="92500" lnSpcReduction="20000"/>
          </a:bodyPr>
          <a:lstStyle/>
          <a:p>
            <a:pPr marL="171450" lvl="0" indent="-95250" algn="l" rtl="0">
              <a:spcBef>
                <a:spcPts val="0"/>
              </a:spcBef>
              <a:spcAft>
                <a:spcPts val="0"/>
              </a:spcAft>
              <a:buClr>
                <a:schemeClr val="dk1"/>
              </a:buClr>
              <a:buSzPts val="1200"/>
              <a:buFont typeface="Arial"/>
              <a:buNone/>
            </a:pPr>
            <a:endParaRPr lang="en-US" dirty="0"/>
          </a:p>
        </p:txBody>
      </p:sp>
      <p:sp>
        <p:nvSpPr>
          <p:cNvPr id="444" name="Google Shape;444;p19:notes"/>
          <p:cNvSpPr txBox="1">
            <a:spLocks noGrp="1"/>
          </p:cNvSpPr>
          <p:nvPr>
            <p:ph type="sldNum" idx="12"/>
          </p:nvPr>
        </p:nvSpPr>
        <p:spPr>
          <a:xfrm>
            <a:off x="3970339" y="11435153"/>
            <a:ext cx="3038475" cy="602392"/>
          </a:xfrm>
          <a:prstGeom prst="rect">
            <a:avLst/>
          </a:prstGeom>
          <a:noFill/>
          <a:ln>
            <a:noFill/>
          </a:ln>
        </p:spPr>
        <p:txBody>
          <a:bodyPr spcFirstLastPara="1" wrap="square" lIns="93175" tIns="46575" rIns="93175" bIns="46575"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20:notes"/>
          <p:cNvSpPr>
            <a:spLocks noGrp="1" noRot="1" noChangeAspect="1"/>
          </p:cNvSpPr>
          <p:nvPr>
            <p:ph type="sldImg" idx="2"/>
          </p:nvPr>
        </p:nvSpPr>
        <p:spPr>
          <a:xfrm>
            <a:off x="457200" y="719138"/>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3" name="Google Shape;463;p20:notes"/>
          <p:cNvSpPr txBox="1">
            <a:spLocks noGrp="1"/>
          </p:cNvSpPr>
          <p:nvPr>
            <p:ph type="body" idx="1"/>
          </p:nvPr>
        </p:nvSpPr>
        <p:spPr>
          <a:xfrm>
            <a:off x="701675" y="5719633"/>
            <a:ext cx="5607050" cy="5417409"/>
          </a:xfrm>
          <a:prstGeom prst="rect">
            <a:avLst/>
          </a:prstGeom>
          <a:noFill/>
          <a:ln>
            <a:noFill/>
          </a:ln>
        </p:spPr>
        <p:txBody>
          <a:bodyPr spcFirstLastPara="1" wrap="square" lIns="93175" tIns="46575" rIns="93175" bIns="46575" anchor="t" anchorCtr="0">
            <a:normAutofit/>
          </a:bodyPr>
          <a:lstStyle/>
          <a:p>
            <a:pPr marL="171450" lvl="0" indent="-95250" algn="l" rtl="0">
              <a:spcBef>
                <a:spcPts val="0"/>
              </a:spcBef>
              <a:spcAft>
                <a:spcPts val="0"/>
              </a:spcAft>
              <a:buClr>
                <a:schemeClr val="dk1"/>
              </a:buClr>
              <a:buSzPts val="1200"/>
              <a:buFont typeface="Arial"/>
              <a:buNone/>
            </a:pPr>
            <a:endParaRPr/>
          </a:p>
        </p:txBody>
      </p:sp>
      <p:sp>
        <p:nvSpPr>
          <p:cNvPr id="464" name="Google Shape;464;p20:notes"/>
          <p:cNvSpPr txBox="1">
            <a:spLocks noGrp="1"/>
          </p:cNvSpPr>
          <p:nvPr>
            <p:ph type="sldNum" idx="12"/>
          </p:nvPr>
        </p:nvSpPr>
        <p:spPr>
          <a:xfrm>
            <a:off x="3970339" y="11435153"/>
            <a:ext cx="3038475" cy="602392"/>
          </a:xfrm>
          <a:prstGeom prst="rect">
            <a:avLst/>
          </a:prstGeom>
          <a:noFill/>
          <a:ln>
            <a:noFill/>
          </a:ln>
        </p:spPr>
        <p:txBody>
          <a:bodyPr spcFirstLastPara="1" wrap="square" lIns="93175" tIns="46575" rIns="93175" bIns="46575"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w="9525"/>
        </p:spPr>
        <p:txBody>
          <a:bodyPr/>
          <a:lstStyle/>
          <a:p>
            <a:endParaRPr lang="en-US"/>
          </a:p>
        </p:txBody>
      </p:sp>
    </p:spTree>
    <p:extLst>
      <p:ext uri="{BB962C8B-B14F-4D97-AF65-F5344CB8AC3E}">
        <p14:creationId xmlns:p14="http://schemas.microsoft.com/office/powerpoint/2010/main" val="12933171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MEPAS: </a:t>
            </a:r>
            <a:r>
              <a:rPr lang="en-US" b="0" i="0" dirty="0">
                <a:solidFill>
                  <a:srgbClr val="000000"/>
                </a:solidFill>
                <a:effectLst/>
                <a:highlight>
                  <a:srgbClr val="F9F9F9"/>
                </a:highlight>
                <a:latin typeface="Roboto" panose="020F0502020204030204" pitchFamily="34" charset="0"/>
              </a:rPr>
              <a:t>Multimedia Environmental Pollutant Assessment System (https://</a:t>
            </a:r>
            <a:r>
              <a:rPr lang="en-US" b="0" i="0" dirty="0" err="1">
                <a:solidFill>
                  <a:srgbClr val="000000"/>
                </a:solidFill>
                <a:effectLst/>
                <a:highlight>
                  <a:srgbClr val="F9F9F9"/>
                </a:highlight>
                <a:latin typeface="Roboto" panose="020F0502020204030204" pitchFamily="34" charset="0"/>
              </a:rPr>
              <a:t>www.osti.gov</a:t>
            </a:r>
            <a:r>
              <a:rPr lang="en-US" b="0" i="0" dirty="0">
                <a:solidFill>
                  <a:srgbClr val="000000"/>
                </a:solidFill>
                <a:effectLst/>
                <a:highlight>
                  <a:srgbClr val="F9F9F9"/>
                </a:highlight>
                <a:latin typeface="Roboto" panose="020F0502020204030204" pitchFamily="34" charset="0"/>
              </a:rPr>
              <a:t>/</a:t>
            </a:r>
            <a:r>
              <a:rPr lang="en-US" b="0" i="0" dirty="0" err="1">
                <a:solidFill>
                  <a:srgbClr val="000000"/>
                </a:solidFill>
                <a:effectLst/>
                <a:highlight>
                  <a:srgbClr val="F9F9F9"/>
                </a:highlight>
                <a:latin typeface="Roboto" panose="020F0502020204030204" pitchFamily="34" charset="0"/>
              </a:rPr>
              <a:t>biblio</a:t>
            </a:r>
            <a:r>
              <a:rPr lang="en-US" b="0" i="0" dirty="0">
                <a:solidFill>
                  <a:srgbClr val="000000"/>
                </a:solidFill>
                <a:effectLst/>
                <a:highlight>
                  <a:srgbClr val="F9F9F9"/>
                </a:highlight>
                <a:latin typeface="Roboto" panose="020F0502020204030204" pitchFamily="34" charset="0"/>
              </a:rPr>
              <a:t>/7012993)</a:t>
            </a:r>
          </a:p>
          <a:p>
            <a:r>
              <a:rPr lang="en-US" dirty="0"/>
              <a:t>PFAS: Per- and </a:t>
            </a:r>
            <a:r>
              <a:rPr lang="en-US" dirty="0" err="1"/>
              <a:t>Polyflouroalkyl</a:t>
            </a:r>
            <a:r>
              <a:rPr lang="en-US" dirty="0"/>
              <a:t> Substances</a:t>
            </a:r>
          </a:p>
          <a:p>
            <a:r>
              <a:rPr lang="en-US" dirty="0"/>
              <a:t>PFOS: </a:t>
            </a:r>
            <a:r>
              <a:rPr lang="en-US" b="0" i="0" dirty="0" err="1">
                <a:solidFill>
                  <a:srgbClr val="3A3A3A"/>
                </a:solidFill>
                <a:effectLst/>
                <a:highlight>
                  <a:srgbClr val="FFFFFF"/>
                </a:highlight>
                <a:latin typeface="Montserrat" panose="020F0502020204030204" pitchFamily="34" charset="0"/>
              </a:rPr>
              <a:t>Perfluorooctane</a:t>
            </a:r>
            <a:r>
              <a:rPr lang="en-US" b="0" i="0" dirty="0">
                <a:solidFill>
                  <a:srgbClr val="3A3A3A"/>
                </a:solidFill>
                <a:effectLst/>
                <a:highlight>
                  <a:srgbClr val="FFFFFF"/>
                </a:highlight>
                <a:latin typeface="Montserrat" panose="020F0502020204030204" pitchFamily="34" charset="0"/>
              </a:rPr>
              <a:t> Sulfonic Acid</a:t>
            </a:r>
            <a:endParaRPr lang="en-US" dirty="0"/>
          </a:p>
        </p:txBody>
      </p:sp>
      <p:sp>
        <p:nvSpPr>
          <p:cNvPr id="4" name="Slide Number Placeholder 3"/>
          <p:cNvSpPr>
            <a:spLocks noGrp="1"/>
          </p:cNvSpPr>
          <p:nvPr>
            <p:ph type="sldNum" sz="quarter" idx="5"/>
          </p:nvPr>
        </p:nvSpPr>
        <p:spPr/>
        <p:txBody>
          <a:bodyPr/>
          <a:lstStyle/>
          <a:p>
            <a:fld id="{ADC8761E-7AF5-3446-9B62-04D975AECC52}" type="slidenum">
              <a:rPr lang="en-US" smtClean="0"/>
              <a:t>15</a:t>
            </a:fld>
            <a:endParaRPr lang="en-US"/>
          </a:p>
        </p:txBody>
      </p:sp>
    </p:spTree>
    <p:extLst>
      <p:ext uri="{BB962C8B-B14F-4D97-AF65-F5344CB8AC3E}">
        <p14:creationId xmlns:p14="http://schemas.microsoft.com/office/powerpoint/2010/main" val="15876862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17:notes"/>
          <p:cNvSpPr>
            <a:spLocks noGrp="1" noRot="1" noChangeAspect="1"/>
          </p:cNvSpPr>
          <p:nvPr>
            <p:ph type="sldImg" idx="2"/>
          </p:nvPr>
        </p:nvSpPr>
        <p:spPr>
          <a:xfrm>
            <a:off x="457200" y="719138"/>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2" name="Google Shape;422;p17:notes"/>
          <p:cNvSpPr txBox="1">
            <a:spLocks noGrp="1"/>
          </p:cNvSpPr>
          <p:nvPr>
            <p:ph type="body" idx="1"/>
          </p:nvPr>
        </p:nvSpPr>
        <p:spPr>
          <a:xfrm>
            <a:off x="701675" y="5719633"/>
            <a:ext cx="5607050" cy="5417409"/>
          </a:xfrm>
          <a:prstGeom prst="rect">
            <a:avLst/>
          </a:prstGeom>
          <a:noFill/>
          <a:ln>
            <a:noFill/>
          </a:ln>
        </p:spPr>
        <p:txBody>
          <a:bodyPr spcFirstLastPara="1" wrap="square" lIns="93175" tIns="46575" rIns="93175" bIns="46575" anchor="t" anchorCtr="0">
            <a:normAutofit/>
          </a:bodyPr>
          <a:lstStyle/>
          <a:p>
            <a:pPr marL="171450" lvl="0" indent="-95250" algn="l" rtl="0">
              <a:spcBef>
                <a:spcPts val="0"/>
              </a:spcBef>
              <a:spcAft>
                <a:spcPts val="0"/>
              </a:spcAft>
              <a:buClr>
                <a:schemeClr val="dk1"/>
              </a:buClr>
              <a:buSzPts val="1200"/>
              <a:buFont typeface="Arial"/>
              <a:buNone/>
            </a:pPr>
            <a:r>
              <a:rPr lang="en-US" dirty="0"/>
              <a:t>Water age in water quality models refers to the length of time that a parcel of water has spent within a particular body of water or within the water distribution system. It's a crucial parameter in understanding the dynamics of water movement, mixing, and contaminant transport within a system. Water age modeling offers valuable insights into the spatiotemporal dynamics of contaminant transport within water systems, providing critical support for forensic investigations aimed at identifying pollutant sources, understanding transport pathways, and assessing environmental impacts.</a:t>
            </a:r>
          </a:p>
          <a:p>
            <a:pPr marL="171450" lvl="0" indent="-95250" algn="l" rtl="0">
              <a:spcBef>
                <a:spcPts val="0"/>
              </a:spcBef>
              <a:spcAft>
                <a:spcPts val="0"/>
              </a:spcAft>
              <a:buClr>
                <a:schemeClr val="dk1"/>
              </a:buClr>
              <a:buSzPts val="1200"/>
              <a:buFont typeface="Arial"/>
              <a:buNone/>
            </a:pPr>
            <a:endParaRPr lang="en-US" dirty="0"/>
          </a:p>
          <a:p>
            <a:pPr marL="171450" lvl="0" indent="-95250" algn="l" rtl="0">
              <a:spcBef>
                <a:spcPts val="0"/>
              </a:spcBef>
              <a:spcAft>
                <a:spcPts val="0"/>
              </a:spcAft>
              <a:buClr>
                <a:schemeClr val="dk1"/>
              </a:buClr>
              <a:buSzPts val="1200"/>
              <a:buFont typeface="Arial"/>
              <a:buNone/>
            </a:pPr>
            <a:r>
              <a:rPr lang="en-US" dirty="0"/>
              <a:t>Incorporating water age into water quality models can offer several benefits for forensic pollutant analyses:</a:t>
            </a:r>
          </a:p>
          <a:p>
            <a:pPr marL="171450" lvl="0" indent="-95250" algn="l" rtl="0">
              <a:spcBef>
                <a:spcPts val="0"/>
              </a:spcBef>
              <a:spcAft>
                <a:spcPts val="0"/>
              </a:spcAft>
              <a:buClr>
                <a:schemeClr val="dk1"/>
              </a:buClr>
              <a:buSzPts val="1200"/>
              <a:buFont typeface="Arial"/>
              <a:buNone/>
            </a:pPr>
            <a:endParaRPr lang="en-US" dirty="0"/>
          </a:p>
          <a:p>
            <a:pPr marL="171450" lvl="0" indent="-95250" algn="l" rtl="0">
              <a:spcBef>
                <a:spcPts val="0"/>
              </a:spcBef>
              <a:spcAft>
                <a:spcPts val="0"/>
              </a:spcAft>
              <a:buClr>
                <a:schemeClr val="dk1"/>
              </a:buClr>
              <a:buSzPts val="1200"/>
              <a:buFont typeface="Arial"/>
              <a:buNone/>
            </a:pPr>
            <a:r>
              <a:rPr lang="en-US" dirty="0"/>
              <a:t>1. Tracing Contaminant Sources: Water age information can help trace back the sources of pollutants by identifying where and when they were introduced into the water system. By understanding the age distribution of water within the system, investigators can pinpoint the timing and location of contaminant inputs, aiding in the forensic analysis.</a:t>
            </a:r>
          </a:p>
          <a:p>
            <a:pPr marL="171450" lvl="0" indent="-95250" algn="l" rtl="0">
              <a:spcBef>
                <a:spcPts val="0"/>
              </a:spcBef>
              <a:spcAft>
                <a:spcPts val="0"/>
              </a:spcAft>
              <a:buClr>
                <a:schemeClr val="dk1"/>
              </a:buClr>
              <a:buSzPts val="1200"/>
              <a:buFont typeface="Arial"/>
              <a:buNone/>
            </a:pPr>
            <a:endParaRPr lang="en-US" dirty="0"/>
          </a:p>
          <a:p>
            <a:pPr marL="171450" lvl="0" indent="-95250" algn="l" rtl="0">
              <a:spcBef>
                <a:spcPts val="0"/>
              </a:spcBef>
              <a:spcAft>
                <a:spcPts val="0"/>
              </a:spcAft>
              <a:buClr>
                <a:schemeClr val="dk1"/>
              </a:buClr>
              <a:buSzPts val="1200"/>
              <a:buFont typeface="Arial"/>
              <a:buNone/>
            </a:pPr>
            <a:r>
              <a:rPr lang="en-US" dirty="0"/>
              <a:t>2. Predicting Contaminant Transport: Water age models can simulate the movement of pollutants through water bodies or distribution networks over time. By integrating water age information into these models, analysts can predict the spread of contaminants and estimate their concentrations at different locations within the system. This predictive capability is valuable for understanding how pollutants disperse and evolve, aiding in forensic investigations to determine the extent of contamination.</a:t>
            </a:r>
          </a:p>
          <a:p>
            <a:pPr marL="171450" lvl="0" indent="-95250" algn="l" rtl="0">
              <a:spcBef>
                <a:spcPts val="0"/>
              </a:spcBef>
              <a:spcAft>
                <a:spcPts val="0"/>
              </a:spcAft>
              <a:buClr>
                <a:schemeClr val="dk1"/>
              </a:buClr>
              <a:buSzPts val="1200"/>
              <a:buFont typeface="Arial"/>
              <a:buNone/>
            </a:pPr>
            <a:endParaRPr lang="en-US" dirty="0"/>
          </a:p>
          <a:p>
            <a:pPr marL="171450" lvl="0" indent="-95250" algn="l" rtl="0">
              <a:spcBef>
                <a:spcPts val="0"/>
              </a:spcBef>
              <a:spcAft>
                <a:spcPts val="0"/>
              </a:spcAft>
              <a:buClr>
                <a:schemeClr val="dk1"/>
              </a:buClr>
              <a:buSzPts val="1200"/>
              <a:buFont typeface="Arial"/>
              <a:buNone/>
            </a:pPr>
            <a:r>
              <a:rPr lang="en-US" dirty="0"/>
              <a:t>3. Identifying Lag Times: Lag times, or the delay between the introduction of a pollutant and its detection at a particular location, can be critical in forensic analyses. Water age models can help estimate these lag times by simulating the time it takes for water parcels to travel from the contamination source to various monitoring points. Understanding these lag times can assist investigators in interpreting monitoring data and establishing causal relationships between pollutant sources and impacts.</a:t>
            </a:r>
          </a:p>
          <a:p>
            <a:pPr marL="171450" lvl="0" indent="-95250" algn="l" rtl="0">
              <a:spcBef>
                <a:spcPts val="0"/>
              </a:spcBef>
              <a:spcAft>
                <a:spcPts val="0"/>
              </a:spcAft>
              <a:buClr>
                <a:schemeClr val="dk1"/>
              </a:buClr>
              <a:buSzPts val="1200"/>
              <a:buFont typeface="Arial"/>
              <a:buNone/>
            </a:pPr>
            <a:endParaRPr lang="en-US" dirty="0"/>
          </a:p>
          <a:p>
            <a:pPr marL="171450" lvl="0" indent="-95250" algn="l" rtl="0">
              <a:spcBef>
                <a:spcPts val="0"/>
              </a:spcBef>
              <a:spcAft>
                <a:spcPts val="0"/>
              </a:spcAft>
              <a:buClr>
                <a:schemeClr val="dk1"/>
              </a:buClr>
              <a:buSzPts val="1200"/>
              <a:buFont typeface="Arial"/>
              <a:buNone/>
            </a:pPr>
            <a:r>
              <a:rPr lang="en-US" dirty="0"/>
              <a:t>4. Assessing Contaminant Persistence: Some pollutants may persist in the environment for extended periods, undergoing transformation or degradation processes over time. Water age models can provide insights into the residence times of contaminants within different compartments of the water system, helping assess their persistence and potential long-term impacts. This information is valuable for forensic analyses aimed at evaluating the ongoing risks associated with historical contamination events.</a:t>
            </a:r>
          </a:p>
          <a:p>
            <a:pPr marL="171450" lvl="0" indent="-95250" algn="l" rtl="0">
              <a:spcBef>
                <a:spcPts val="0"/>
              </a:spcBef>
              <a:spcAft>
                <a:spcPts val="0"/>
              </a:spcAft>
              <a:buClr>
                <a:schemeClr val="dk1"/>
              </a:buClr>
              <a:buSzPts val="1200"/>
              <a:buFont typeface="Arial"/>
              <a:buNone/>
            </a:pPr>
            <a:endParaRPr lang="en-US" dirty="0"/>
          </a:p>
          <a:p>
            <a:pPr marL="171450" lvl="0" indent="-95250" algn="l" rtl="0">
              <a:spcBef>
                <a:spcPts val="0"/>
              </a:spcBef>
              <a:spcAft>
                <a:spcPts val="0"/>
              </a:spcAft>
              <a:buClr>
                <a:schemeClr val="dk1"/>
              </a:buClr>
              <a:buSzPts val="1200"/>
              <a:buFont typeface="Arial"/>
              <a:buNone/>
            </a:pPr>
            <a:r>
              <a:rPr lang="en-US" dirty="0"/>
              <a:t>5. Calibrating Forensic Models: Incorporating water age data into forensic pollutant models allows for calibration and validation against observed contaminant concentrations and transport patterns. By comparing model predictions with actual measurements, analysts can refine the accuracy of their forensic models and improve their ability to reconstruct past contamination events. This iterative process enhances the reliability and robustness of forensic pollutant analyses conducted using water age information.</a:t>
            </a:r>
          </a:p>
          <a:p>
            <a:pPr marL="171450" lvl="0" indent="-95250" algn="l" rtl="0">
              <a:spcBef>
                <a:spcPts val="0"/>
              </a:spcBef>
              <a:spcAft>
                <a:spcPts val="0"/>
              </a:spcAft>
              <a:buClr>
                <a:schemeClr val="dk1"/>
              </a:buClr>
              <a:buSzPts val="1200"/>
              <a:buFont typeface="Arial"/>
              <a:buNone/>
            </a:pPr>
            <a:endParaRPr dirty="0"/>
          </a:p>
        </p:txBody>
      </p:sp>
      <p:sp>
        <p:nvSpPr>
          <p:cNvPr id="423" name="Google Shape;423;p17:notes"/>
          <p:cNvSpPr txBox="1">
            <a:spLocks noGrp="1"/>
          </p:cNvSpPr>
          <p:nvPr>
            <p:ph type="sldNum" idx="12"/>
          </p:nvPr>
        </p:nvSpPr>
        <p:spPr>
          <a:xfrm>
            <a:off x="3970339" y="11435153"/>
            <a:ext cx="3038475" cy="602392"/>
          </a:xfrm>
          <a:prstGeom prst="rect">
            <a:avLst/>
          </a:prstGeom>
          <a:noFill/>
          <a:ln>
            <a:noFill/>
          </a:ln>
        </p:spPr>
        <p:txBody>
          <a:bodyPr spcFirstLastPara="1" wrap="square" lIns="93175" tIns="46575" rIns="93175" bIns="46575"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C8761E-7AF5-3446-9B62-04D975AECC52}" type="slidenum">
              <a:rPr lang="en-US" smtClean="0"/>
              <a:t>17</a:t>
            </a:fld>
            <a:endParaRPr lang="en-US"/>
          </a:p>
        </p:txBody>
      </p:sp>
    </p:spTree>
    <p:extLst>
      <p:ext uri="{BB962C8B-B14F-4D97-AF65-F5344CB8AC3E}">
        <p14:creationId xmlns:p14="http://schemas.microsoft.com/office/powerpoint/2010/main" val="3508776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C8761E-7AF5-3446-9B62-04D975AECC52}" type="slidenum">
              <a:rPr lang="en-US" smtClean="0"/>
              <a:t>2</a:t>
            </a:fld>
            <a:endParaRPr lang="en-US"/>
          </a:p>
        </p:txBody>
      </p:sp>
    </p:spTree>
    <p:extLst>
      <p:ext uri="{BB962C8B-B14F-4D97-AF65-F5344CB8AC3E}">
        <p14:creationId xmlns:p14="http://schemas.microsoft.com/office/powerpoint/2010/main" val="2707196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C8761E-7AF5-3446-9B62-04D975AECC52}" type="slidenum">
              <a:rPr lang="en-US" smtClean="0"/>
              <a:t>3</a:t>
            </a:fld>
            <a:endParaRPr lang="en-US"/>
          </a:p>
        </p:txBody>
      </p:sp>
    </p:spTree>
    <p:extLst>
      <p:ext uri="{BB962C8B-B14F-4D97-AF65-F5344CB8AC3E}">
        <p14:creationId xmlns:p14="http://schemas.microsoft.com/office/powerpoint/2010/main" val="8999724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p26:notes"/>
          <p:cNvSpPr>
            <a:spLocks noGrp="1" noRot="1" noChangeAspect="1"/>
          </p:cNvSpPr>
          <p:nvPr>
            <p:ph type="sldImg" idx="2"/>
          </p:nvPr>
        </p:nvSpPr>
        <p:spPr>
          <a:xfrm>
            <a:off x="457200" y="719138"/>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1" name="Google Shape;561;p26:notes"/>
          <p:cNvSpPr txBox="1">
            <a:spLocks noGrp="1"/>
          </p:cNvSpPr>
          <p:nvPr>
            <p:ph type="body" idx="1"/>
          </p:nvPr>
        </p:nvSpPr>
        <p:spPr>
          <a:xfrm>
            <a:off x="701675" y="5719633"/>
            <a:ext cx="5607050" cy="5417409"/>
          </a:xfrm>
          <a:prstGeom prst="rect">
            <a:avLst/>
          </a:prstGeom>
          <a:noFill/>
          <a:ln>
            <a:noFill/>
          </a:ln>
        </p:spPr>
        <p:txBody>
          <a:bodyPr spcFirstLastPara="1" wrap="square" lIns="93175" tIns="46575" rIns="93175" bIns="46575" anchor="t" anchorCtr="0">
            <a:normAutofit/>
          </a:bodyPr>
          <a:lstStyle/>
          <a:p>
            <a:pPr marL="171450" lvl="0" indent="-95250" algn="l" rtl="0">
              <a:spcBef>
                <a:spcPts val="0"/>
              </a:spcBef>
              <a:spcAft>
                <a:spcPts val="0"/>
              </a:spcAft>
              <a:buClr>
                <a:schemeClr val="dk1"/>
              </a:buClr>
              <a:buSzPts val="1200"/>
              <a:buFont typeface="Arial"/>
              <a:buNone/>
            </a:pPr>
            <a:endParaRPr dirty="0"/>
          </a:p>
        </p:txBody>
      </p:sp>
      <p:sp>
        <p:nvSpPr>
          <p:cNvPr id="562" name="Google Shape;562;p26:notes"/>
          <p:cNvSpPr txBox="1">
            <a:spLocks noGrp="1"/>
          </p:cNvSpPr>
          <p:nvPr>
            <p:ph type="sldNum" idx="12"/>
          </p:nvPr>
        </p:nvSpPr>
        <p:spPr>
          <a:xfrm>
            <a:off x="3970339" y="11435153"/>
            <a:ext cx="3038475" cy="602392"/>
          </a:xfrm>
          <a:prstGeom prst="rect">
            <a:avLst/>
          </a:prstGeom>
          <a:noFill/>
          <a:ln>
            <a:noFill/>
          </a:ln>
        </p:spPr>
        <p:txBody>
          <a:bodyPr spcFirstLastPara="1" wrap="square" lIns="93175" tIns="46575" rIns="93175" bIns="46575"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4</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3274855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C8761E-7AF5-3446-9B62-04D975AECC52}" type="slidenum">
              <a:rPr lang="en-US" smtClean="0"/>
              <a:t>5</a:t>
            </a:fld>
            <a:endParaRPr lang="en-US"/>
          </a:p>
        </p:txBody>
      </p:sp>
    </p:spTree>
    <p:extLst>
      <p:ext uri="{BB962C8B-B14F-4D97-AF65-F5344CB8AC3E}">
        <p14:creationId xmlns:p14="http://schemas.microsoft.com/office/powerpoint/2010/main" val="3439348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C8761E-7AF5-3446-9B62-04D975AECC52}" type="slidenum">
              <a:rPr lang="en-US" smtClean="0"/>
              <a:t>6</a:t>
            </a:fld>
            <a:endParaRPr lang="en-US"/>
          </a:p>
        </p:txBody>
      </p:sp>
    </p:spTree>
    <p:extLst>
      <p:ext uri="{BB962C8B-B14F-4D97-AF65-F5344CB8AC3E}">
        <p14:creationId xmlns:p14="http://schemas.microsoft.com/office/powerpoint/2010/main" val="33217061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C8761E-7AF5-3446-9B62-04D975AECC52}" type="slidenum">
              <a:rPr lang="en-US" smtClean="0"/>
              <a:t>7</a:t>
            </a:fld>
            <a:endParaRPr lang="en-US"/>
          </a:p>
        </p:txBody>
      </p:sp>
    </p:spTree>
    <p:extLst>
      <p:ext uri="{BB962C8B-B14F-4D97-AF65-F5344CB8AC3E}">
        <p14:creationId xmlns:p14="http://schemas.microsoft.com/office/powerpoint/2010/main" val="9178829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17:notes"/>
          <p:cNvSpPr>
            <a:spLocks noGrp="1" noRot="1" noChangeAspect="1"/>
          </p:cNvSpPr>
          <p:nvPr>
            <p:ph type="sldImg" idx="2"/>
          </p:nvPr>
        </p:nvSpPr>
        <p:spPr>
          <a:xfrm>
            <a:off x="457200" y="719138"/>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2" name="Google Shape;422;p17:notes"/>
          <p:cNvSpPr txBox="1">
            <a:spLocks noGrp="1"/>
          </p:cNvSpPr>
          <p:nvPr>
            <p:ph type="body" idx="1"/>
          </p:nvPr>
        </p:nvSpPr>
        <p:spPr>
          <a:xfrm>
            <a:off x="701675" y="5719633"/>
            <a:ext cx="5607050" cy="5417409"/>
          </a:xfrm>
          <a:prstGeom prst="rect">
            <a:avLst/>
          </a:prstGeom>
          <a:noFill/>
          <a:ln>
            <a:noFill/>
          </a:ln>
        </p:spPr>
        <p:txBody>
          <a:bodyPr spcFirstLastPara="1" wrap="square" lIns="93175" tIns="46575" rIns="93175" bIns="46575" anchor="t" anchorCtr="0">
            <a:normAutofit/>
          </a:bodyPr>
          <a:lstStyle/>
          <a:p>
            <a:pPr marL="171450" lvl="0" indent="-95250" algn="l" rtl="0">
              <a:spcBef>
                <a:spcPts val="0"/>
              </a:spcBef>
              <a:spcAft>
                <a:spcPts val="0"/>
              </a:spcAft>
              <a:buClr>
                <a:schemeClr val="dk1"/>
              </a:buClr>
              <a:buSzPts val="1200"/>
              <a:buFont typeface="Arial"/>
              <a:buNone/>
            </a:pPr>
            <a:endParaRPr/>
          </a:p>
        </p:txBody>
      </p:sp>
      <p:sp>
        <p:nvSpPr>
          <p:cNvPr id="423" name="Google Shape;423;p17:notes"/>
          <p:cNvSpPr txBox="1">
            <a:spLocks noGrp="1"/>
          </p:cNvSpPr>
          <p:nvPr>
            <p:ph type="sldNum" idx="12"/>
          </p:nvPr>
        </p:nvSpPr>
        <p:spPr>
          <a:xfrm>
            <a:off x="3970339" y="11435153"/>
            <a:ext cx="3038475" cy="602392"/>
          </a:xfrm>
          <a:prstGeom prst="rect">
            <a:avLst/>
          </a:prstGeom>
          <a:noFill/>
          <a:ln>
            <a:noFill/>
          </a:ln>
        </p:spPr>
        <p:txBody>
          <a:bodyPr spcFirstLastPara="1" wrap="square" lIns="93175" tIns="46575" rIns="93175" bIns="46575" anchor="b" anchorCtr="0">
            <a:noAutofit/>
          </a:bodyPr>
          <a:lstStyle/>
          <a:p>
            <a:pPr marL="0" lvl="0" indent="0" algn="r" rtl="0">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2768460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17:notes"/>
          <p:cNvSpPr>
            <a:spLocks noGrp="1" noRot="1" noChangeAspect="1"/>
          </p:cNvSpPr>
          <p:nvPr>
            <p:ph type="sldImg" idx="2"/>
          </p:nvPr>
        </p:nvSpPr>
        <p:spPr>
          <a:xfrm>
            <a:off x="457200" y="719138"/>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2" name="Google Shape;422;p17:notes"/>
          <p:cNvSpPr txBox="1">
            <a:spLocks noGrp="1"/>
          </p:cNvSpPr>
          <p:nvPr>
            <p:ph type="body" idx="1"/>
          </p:nvPr>
        </p:nvSpPr>
        <p:spPr>
          <a:xfrm>
            <a:off x="701675" y="5719633"/>
            <a:ext cx="5607050" cy="5417409"/>
          </a:xfrm>
          <a:prstGeom prst="rect">
            <a:avLst/>
          </a:prstGeom>
          <a:noFill/>
          <a:ln>
            <a:noFill/>
          </a:ln>
        </p:spPr>
        <p:txBody>
          <a:bodyPr spcFirstLastPara="1" wrap="square" lIns="93175" tIns="46575" rIns="93175" bIns="46575" anchor="t" anchorCtr="0">
            <a:normAutofit/>
          </a:bodyPr>
          <a:lstStyle/>
          <a:p>
            <a:pPr marL="171450" lvl="0" indent="-95250" algn="l" rtl="0">
              <a:spcBef>
                <a:spcPts val="0"/>
              </a:spcBef>
              <a:spcAft>
                <a:spcPts val="0"/>
              </a:spcAft>
              <a:buClr>
                <a:schemeClr val="dk1"/>
              </a:buClr>
              <a:buSzPts val="1200"/>
              <a:buFont typeface="Arial"/>
              <a:buNone/>
            </a:pPr>
            <a:endParaRPr/>
          </a:p>
        </p:txBody>
      </p:sp>
      <p:sp>
        <p:nvSpPr>
          <p:cNvPr id="423" name="Google Shape;423;p17:notes"/>
          <p:cNvSpPr txBox="1">
            <a:spLocks noGrp="1"/>
          </p:cNvSpPr>
          <p:nvPr>
            <p:ph type="sldNum" idx="12"/>
          </p:nvPr>
        </p:nvSpPr>
        <p:spPr>
          <a:xfrm>
            <a:off x="3970339" y="11435153"/>
            <a:ext cx="3038475" cy="602392"/>
          </a:xfrm>
          <a:prstGeom prst="rect">
            <a:avLst/>
          </a:prstGeom>
          <a:noFill/>
          <a:ln>
            <a:noFill/>
          </a:ln>
        </p:spPr>
        <p:txBody>
          <a:bodyPr spcFirstLastPara="1" wrap="square" lIns="93175" tIns="46575" rIns="93175" bIns="46575" anchor="b" anchorCtr="0">
            <a:noAutofit/>
          </a:bodyPr>
          <a:lstStyle/>
          <a:p>
            <a:pPr marL="0" lvl="0" indent="0" algn="r" rtl="0">
              <a:spcBef>
                <a:spcPts val="0"/>
              </a:spcBef>
              <a:spcAft>
                <a:spcPts val="0"/>
              </a:spcAft>
              <a:buNone/>
            </a:pPr>
            <a:fld id="{00000000-1234-1234-1234-123412341234}" type="slidenum">
              <a:rPr lang="en-US"/>
              <a:t>11</a:t>
            </a:fld>
            <a:endParaRPr/>
          </a:p>
        </p:txBody>
      </p:sp>
    </p:spTree>
    <p:extLst>
      <p:ext uri="{BB962C8B-B14F-4D97-AF65-F5344CB8AC3E}">
        <p14:creationId xmlns:p14="http://schemas.microsoft.com/office/powerpoint/2010/main" val="2625508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A9AAF-7723-EC46-B19C-599A1528E5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268907-3C30-B44C-8AA5-3864BFE1FEE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4CB9CC-07AC-124E-860E-2C7A0F5E334E}"/>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5" name="Footer Placeholder 4">
            <a:extLst>
              <a:ext uri="{FF2B5EF4-FFF2-40B4-BE49-F238E27FC236}">
                <a16:creationId xmlns:a16="http://schemas.microsoft.com/office/drawing/2014/main" id="{C5B65194-6633-894F-8F68-BF06FFEFBD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9324F1-1628-0145-B622-9878D50B115E}"/>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3579111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E13E9-A382-F042-AE3C-4ECC8C76543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2625C2-1269-F94E-AE6F-5CCD9A1D5D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9C73C1-4F0C-EC4A-ADA4-DBB9CC1B3488}"/>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5" name="Footer Placeholder 4">
            <a:extLst>
              <a:ext uri="{FF2B5EF4-FFF2-40B4-BE49-F238E27FC236}">
                <a16:creationId xmlns:a16="http://schemas.microsoft.com/office/drawing/2014/main" id="{D269BE7D-40C7-DF4B-861D-B5357BFA59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8A52CB-24B7-F946-A445-733E643594E1}"/>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10484486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6B25D2F-800D-2C45-8755-932F378992E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018EBE-1A21-464F-96DA-B420A370E79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C36A61-0F82-C740-97D0-0E405487D7AE}"/>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5" name="Footer Placeholder 4">
            <a:extLst>
              <a:ext uri="{FF2B5EF4-FFF2-40B4-BE49-F238E27FC236}">
                <a16:creationId xmlns:a16="http://schemas.microsoft.com/office/drawing/2014/main" id="{D9BE918F-4FF1-6B46-B5C3-C4CF741709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F41E0B-D51F-5542-A555-C04F91123708}"/>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7479502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 1 Column">
  <p:cSld name="Title and Content - 1 Column">
    <p:spTree>
      <p:nvGrpSpPr>
        <p:cNvPr id="1" name="Shape 38"/>
        <p:cNvGrpSpPr/>
        <p:nvPr/>
      </p:nvGrpSpPr>
      <p:grpSpPr>
        <a:xfrm>
          <a:off x="0" y="0"/>
          <a:ext cx="0" cy="0"/>
          <a:chOff x="0" y="0"/>
          <a:chExt cx="0" cy="0"/>
        </a:xfrm>
      </p:grpSpPr>
      <p:sp>
        <p:nvSpPr>
          <p:cNvPr id="39" name="Google Shape;39;p32"/>
          <p:cNvSpPr txBox="1">
            <a:spLocks noGrp="1"/>
          </p:cNvSpPr>
          <p:nvPr>
            <p:ph type="title"/>
          </p:nvPr>
        </p:nvSpPr>
        <p:spPr>
          <a:xfrm>
            <a:off x="406400" y="274642"/>
            <a:ext cx="11176000" cy="80645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32"/>
          <p:cNvSpPr txBox="1">
            <a:spLocks noGrp="1"/>
          </p:cNvSpPr>
          <p:nvPr>
            <p:ph type="body" idx="1"/>
          </p:nvPr>
        </p:nvSpPr>
        <p:spPr>
          <a:xfrm>
            <a:off x="406400" y="1225550"/>
            <a:ext cx="11176000" cy="4718049"/>
          </a:xfrm>
          <a:prstGeom prst="rect">
            <a:avLst/>
          </a:prstGeom>
          <a:noFill/>
          <a:ln>
            <a:noFill/>
          </a:ln>
        </p:spPr>
        <p:txBody>
          <a:bodyPr spcFirstLastPara="1" wrap="square" lIns="91425" tIns="45700" rIns="91425" bIns="45700" anchor="t" anchorCtr="0">
            <a:noAutofit/>
          </a:bodyPr>
          <a:lstStyle>
            <a:lvl1pPr marL="457200" lvl="0" indent="-228600" algn="l">
              <a:spcBef>
                <a:spcPts val="225"/>
              </a:spcBef>
              <a:spcAft>
                <a:spcPts val="0"/>
              </a:spcAft>
              <a:buSzPts val="1800"/>
              <a:buNone/>
              <a:defRPr sz="1800">
                <a:solidFill>
                  <a:srgbClr val="3F3F3F"/>
                </a:solidFill>
              </a:defRPr>
            </a:lvl1pPr>
            <a:lvl2pPr marL="914400" lvl="1" indent="-342900" algn="l">
              <a:spcBef>
                <a:spcPts val="225"/>
              </a:spcBef>
              <a:spcAft>
                <a:spcPts val="0"/>
              </a:spcAft>
              <a:buSzPts val="1800"/>
              <a:buChar char="•"/>
              <a:defRPr sz="1800">
                <a:solidFill>
                  <a:srgbClr val="3F3F3F"/>
                </a:solidFill>
              </a:defRPr>
            </a:lvl2pPr>
            <a:lvl3pPr marL="1371600" lvl="2" indent="-295275" algn="l">
              <a:spcBef>
                <a:spcPts val="225"/>
              </a:spcBef>
              <a:spcAft>
                <a:spcPts val="0"/>
              </a:spcAft>
              <a:buSzPts val="1050"/>
              <a:buChar char="►"/>
              <a:defRPr sz="1500">
                <a:solidFill>
                  <a:srgbClr val="3F3F3F"/>
                </a:solidFill>
              </a:defRPr>
            </a:lvl3pPr>
            <a:lvl4pPr marL="1828800" lvl="3" indent="-323850" algn="l">
              <a:spcBef>
                <a:spcPts val="225"/>
              </a:spcBef>
              <a:spcAft>
                <a:spcPts val="0"/>
              </a:spcAft>
              <a:buClr>
                <a:srgbClr val="3F3F3F"/>
              </a:buClr>
              <a:buSzPts val="1500"/>
              <a:buChar char="–"/>
              <a:defRPr sz="1500">
                <a:solidFill>
                  <a:srgbClr val="3F3F3F"/>
                </a:solidFill>
              </a:defRPr>
            </a:lvl4pPr>
            <a:lvl5pPr marL="2286000" lvl="4" indent="-323850" algn="l">
              <a:spcBef>
                <a:spcPts val="225"/>
              </a:spcBef>
              <a:spcAft>
                <a:spcPts val="0"/>
              </a:spcAft>
              <a:buClr>
                <a:srgbClr val="3F3F3F"/>
              </a:buClr>
              <a:buSzPts val="1500"/>
              <a:buChar char="»"/>
              <a:defRPr sz="1500">
                <a:solidFill>
                  <a:srgbClr val="3F3F3F"/>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1" name="Google Shape;41;p32"/>
          <p:cNvSpPr txBox="1">
            <a:spLocks noGrp="1"/>
          </p:cNvSpPr>
          <p:nvPr>
            <p:ph type="sldNum" idx="12"/>
          </p:nvPr>
        </p:nvSpPr>
        <p:spPr>
          <a:xfrm>
            <a:off x="11184570" y="6595360"/>
            <a:ext cx="969433" cy="365125"/>
          </a:xfrm>
          <a:prstGeom prst="rect">
            <a:avLst/>
          </a:prstGeom>
          <a:noFill/>
          <a:ln>
            <a:noFill/>
          </a:ln>
        </p:spPr>
        <p:txBody>
          <a:bodyPr spcFirstLastPara="1" wrap="square" lIns="91425" tIns="45700" rIns="91425" bIns="45700" anchor="t" anchorCtr="0">
            <a:noAutofit/>
          </a:bodyPr>
          <a:lstStyle>
            <a:lvl1pPr marL="0" lvl="0" indent="0" algn="l">
              <a:spcBef>
                <a:spcPts val="0"/>
              </a:spcBef>
              <a:spcAft>
                <a:spcPts val="0"/>
              </a:spcAft>
              <a:buNone/>
              <a:defRPr sz="900">
                <a:solidFill>
                  <a:srgbClr val="595959"/>
                </a:solidFill>
                <a:latin typeface="Arial"/>
                <a:ea typeface="Arial"/>
                <a:cs typeface="Arial"/>
                <a:sym typeface="Arial"/>
              </a:defRPr>
            </a:lvl1pPr>
            <a:lvl2pPr marL="0" lvl="1" indent="0" algn="l">
              <a:spcBef>
                <a:spcPts val="0"/>
              </a:spcBef>
              <a:spcAft>
                <a:spcPts val="0"/>
              </a:spcAft>
              <a:buNone/>
              <a:defRPr sz="900">
                <a:solidFill>
                  <a:srgbClr val="595959"/>
                </a:solidFill>
                <a:latin typeface="Arial"/>
                <a:ea typeface="Arial"/>
                <a:cs typeface="Arial"/>
                <a:sym typeface="Arial"/>
              </a:defRPr>
            </a:lvl2pPr>
            <a:lvl3pPr marL="0" lvl="2" indent="0" algn="l">
              <a:spcBef>
                <a:spcPts val="0"/>
              </a:spcBef>
              <a:spcAft>
                <a:spcPts val="0"/>
              </a:spcAft>
              <a:buNone/>
              <a:defRPr sz="900">
                <a:solidFill>
                  <a:srgbClr val="595959"/>
                </a:solidFill>
                <a:latin typeface="Arial"/>
                <a:ea typeface="Arial"/>
                <a:cs typeface="Arial"/>
                <a:sym typeface="Arial"/>
              </a:defRPr>
            </a:lvl3pPr>
            <a:lvl4pPr marL="0" lvl="3" indent="0" algn="l">
              <a:spcBef>
                <a:spcPts val="0"/>
              </a:spcBef>
              <a:spcAft>
                <a:spcPts val="0"/>
              </a:spcAft>
              <a:buNone/>
              <a:defRPr sz="900">
                <a:solidFill>
                  <a:srgbClr val="595959"/>
                </a:solidFill>
                <a:latin typeface="Arial"/>
                <a:ea typeface="Arial"/>
                <a:cs typeface="Arial"/>
                <a:sym typeface="Arial"/>
              </a:defRPr>
            </a:lvl4pPr>
            <a:lvl5pPr marL="0" lvl="4" indent="0" algn="l">
              <a:spcBef>
                <a:spcPts val="0"/>
              </a:spcBef>
              <a:spcAft>
                <a:spcPts val="0"/>
              </a:spcAft>
              <a:buNone/>
              <a:defRPr sz="900">
                <a:solidFill>
                  <a:srgbClr val="595959"/>
                </a:solidFill>
                <a:latin typeface="Arial"/>
                <a:ea typeface="Arial"/>
                <a:cs typeface="Arial"/>
                <a:sym typeface="Arial"/>
              </a:defRPr>
            </a:lvl5pPr>
            <a:lvl6pPr marL="0" lvl="5" indent="0" algn="l">
              <a:spcBef>
                <a:spcPts val="0"/>
              </a:spcBef>
              <a:spcAft>
                <a:spcPts val="0"/>
              </a:spcAft>
              <a:buNone/>
              <a:defRPr sz="900">
                <a:solidFill>
                  <a:srgbClr val="595959"/>
                </a:solidFill>
                <a:latin typeface="Arial"/>
                <a:ea typeface="Arial"/>
                <a:cs typeface="Arial"/>
                <a:sym typeface="Arial"/>
              </a:defRPr>
            </a:lvl6pPr>
            <a:lvl7pPr marL="0" lvl="6" indent="0" algn="l">
              <a:spcBef>
                <a:spcPts val="0"/>
              </a:spcBef>
              <a:spcAft>
                <a:spcPts val="0"/>
              </a:spcAft>
              <a:buNone/>
              <a:defRPr sz="900">
                <a:solidFill>
                  <a:srgbClr val="595959"/>
                </a:solidFill>
                <a:latin typeface="Arial"/>
                <a:ea typeface="Arial"/>
                <a:cs typeface="Arial"/>
                <a:sym typeface="Arial"/>
              </a:defRPr>
            </a:lvl7pPr>
            <a:lvl8pPr marL="0" lvl="7" indent="0" algn="l">
              <a:spcBef>
                <a:spcPts val="0"/>
              </a:spcBef>
              <a:spcAft>
                <a:spcPts val="0"/>
              </a:spcAft>
              <a:buNone/>
              <a:defRPr sz="900">
                <a:solidFill>
                  <a:srgbClr val="595959"/>
                </a:solidFill>
                <a:latin typeface="Arial"/>
                <a:ea typeface="Arial"/>
                <a:cs typeface="Arial"/>
                <a:sym typeface="Arial"/>
              </a:defRPr>
            </a:lvl8pPr>
            <a:lvl9pPr marL="0" lvl="8" indent="0" algn="l">
              <a:spcBef>
                <a:spcPts val="0"/>
              </a:spcBef>
              <a:spcAft>
                <a:spcPts val="0"/>
              </a:spcAft>
              <a:buNone/>
              <a:defRPr sz="900">
                <a:solidFill>
                  <a:srgbClr val="595959"/>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1220120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Picture with Caption">
  <p:cSld name="Title and Picture with Caption">
    <p:spTree>
      <p:nvGrpSpPr>
        <p:cNvPr id="1" name="Shape 42"/>
        <p:cNvGrpSpPr/>
        <p:nvPr/>
      </p:nvGrpSpPr>
      <p:grpSpPr>
        <a:xfrm>
          <a:off x="0" y="0"/>
          <a:ext cx="0" cy="0"/>
          <a:chOff x="0" y="0"/>
          <a:chExt cx="0" cy="0"/>
        </a:xfrm>
      </p:grpSpPr>
      <p:sp>
        <p:nvSpPr>
          <p:cNvPr id="43" name="Google Shape;43;p33"/>
          <p:cNvSpPr txBox="1">
            <a:spLocks noGrp="1"/>
          </p:cNvSpPr>
          <p:nvPr>
            <p:ph type="title"/>
          </p:nvPr>
        </p:nvSpPr>
        <p:spPr>
          <a:xfrm>
            <a:off x="406400" y="274638"/>
            <a:ext cx="11176000" cy="538162"/>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33"/>
          <p:cNvSpPr txBox="1">
            <a:spLocks noGrp="1"/>
          </p:cNvSpPr>
          <p:nvPr>
            <p:ph type="body" idx="1"/>
          </p:nvPr>
        </p:nvSpPr>
        <p:spPr>
          <a:xfrm>
            <a:off x="406403" y="5834379"/>
            <a:ext cx="8470900" cy="328296"/>
          </a:xfrm>
          <a:prstGeom prst="rect">
            <a:avLst/>
          </a:prstGeom>
          <a:noFill/>
          <a:ln>
            <a:noFill/>
          </a:ln>
        </p:spPr>
        <p:txBody>
          <a:bodyPr spcFirstLastPara="1" wrap="square" lIns="91425" tIns="0" rIns="91425" bIns="45700" anchor="t" anchorCtr="0">
            <a:noAutofit/>
          </a:bodyPr>
          <a:lstStyle>
            <a:lvl1pPr marL="457200" lvl="0" indent="-228600" algn="l">
              <a:spcBef>
                <a:spcPts val="225"/>
              </a:spcBef>
              <a:spcAft>
                <a:spcPts val="0"/>
              </a:spcAft>
              <a:buSzPts val="1200"/>
              <a:buNone/>
              <a:defRPr sz="1200">
                <a:solidFill>
                  <a:srgbClr val="3F3F3F"/>
                </a:solidFill>
              </a:defRPr>
            </a:lvl1pPr>
            <a:lvl2pPr marL="914400" lvl="1" indent="-342900" algn="l">
              <a:spcBef>
                <a:spcPts val="225"/>
              </a:spcBef>
              <a:spcAft>
                <a:spcPts val="0"/>
              </a:spcAft>
              <a:buSzPts val="1800"/>
              <a:buChar char="•"/>
              <a:defRPr sz="1800">
                <a:solidFill>
                  <a:srgbClr val="83847A"/>
                </a:solidFill>
              </a:defRPr>
            </a:lvl2pPr>
            <a:lvl3pPr marL="1371600" lvl="2" indent="-295275" algn="l">
              <a:spcBef>
                <a:spcPts val="225"/>
              </a:spcBef>
              <a:spcAft>
                <a:spcPts val="0"/>
              </a:spcAft>
              <a:buSzPts val="1050"/>
              <a:buChar char="►"/>
              <a:defRPr sz="1500">
                <a:solidFill>
                  <a:srgbClr val="83847A"/>
                </a:solidFill>
              </a:defRPr>
            </a:lvl3pPr>
            <a:lvl4pPr marL="1828800" lvl="3" indent="-323850" algn="l">
              <a:spcBef>
                <a:spcPts val="225"/>
              </a:spcBef>
              <a:spcAft>
                <a:spcPts val="0"/>
              </a:spcAft>
              <a:buClr>
                <a:srgbClr val="83847A"/>
              </a:buClr>
              <a:buSzPts val="1500"/>
              <a:buChar char="–"/>
              <a:defRPr sz="1500">
                <a:solidFill>
                  <a:srgbClr val="83847A"/>
                </a:solidFill>
              </a:defRPr>
            </a:lvl4pPr>
            <a:lvl5pPr marL="2286000" lvl="4" indent="-323850" algn="l">
              <a:spcBef>
                <a:spcPts val="225"/>
              </a:spcBef>
              <a:spcAft>
                <a:spcPts val="0"/>
              </a:spcAft>
              <a:buClr>
                <a:srgbClr val="83847A"/>
              </a:buClr>
              <a:buSzPts val="1500"/>
              <a:buChar char="»"/>
              <a:defRPr sz="1500">
                <a:solidFill>
                  <a:srgbClr val="83847A"/>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5" name="Google Shape;45;p33"/>
          <p:cNvSpPr txBox="1">
            <a:spLocks noGrp="1"/>
          </p:cNvSpPr>
          <p:nvPr>
            <p:ph type="sldNum" idx="12"/>
          </p:nvPr>
        </p:nvSpPr>
        <p:spPr>
          <a:xfrm>
            <a:off x="11184570" y="6595360"/>
            <a:ext cx="969433" cy="365125"/>
          </a:xfrm>
          <a:prstGeom prst="rect">
            <a:avLst/>
          </a:prstGeom>
          <a:noFill/>
          <a:ln>
            <a:noFill/>
          </a:ln>
        </p:spPr>
        <p:txBody>
          <a:bodyPr spcFirstLastPara="1" wrap="square" lIns="91425" tIns="45700" rIns="91425" bIns="45700" anchor="t" anchorCtr="0">
            <a:noAutofit/>
          </a:bodyPr>
          <a:lstStyle>
            <a:lvl1pPr marL="0" lvl="0" indent="0" algn="l">
              <a:spcBef>
                <a:spcPts val="0"/>
              </a:spcBef>
              <a:spcAft>
                <a:spcPts val="0"/>
              </a:spcAft>
              <a:buNone/>
              <a:defRPr sz="900">
                <a:solidFill>
                  <a:srgbClr val="595959"/>
                </a:solidFill>
                <a:latin typeface="Arial"/>
                <a:ea typeface="Arial"/>
                <a:cs typeface="Arial"/>
                <a:sym typeface="Arial"/>
              </a:defRPr>
            </a:lvl1pPr>
            <a:lvl2pPr marL="0" lvl="1" indent="0" algn="l">
              <a:spcBef>
                <a:spcPts val="0"/>
              </a:spcBef>
              <a:spcAft>
                <a:spcPts val="0"/>
              </a:spcAft>
              <a:buNone/>
              <a:defRPr sz="900">
                <a:solidFill>
                  <a:srgbClr val="595959"/>
                </a:solidFill>
                <a:latin typeface="Arial"/>
                <a:ea typeface="Arial"/>
                <a:cs typeface="Arial"/>
                <a:sym typeface="Arial"/>
              </a:defRPr>
            </a:lvl2pPr>
            <a:lvl3pPr marL="0" lvl="2" indent="0" algn="l">
              <a:spcBef>
                <a:spcPts val="0"/>
              </a:spcBef>
              <a:spcAft>
                <a:spcPts val="0"/>
              </a:spcAft>
              <a:buNone/>
              <a:defRPr sz="900">
                <a:solidFill>
                  <a:srgbClr val="595959"/>
                </a:solidFill>
                <a:latin typeface="Arial"/>
                <a:ea typeface="Arial"/>
                <a:cs typeface="Arial"/>
                <a:sym typeface="Arial"/>
              </a:defRPr>
            </a:lvl3pPr>
            <a:lvl4pPr marL="0" lvl="3" indent="0" algn="l">
              <a:spcBef>
                <a:spcPts val="0"/>
              </a:spcBef>
              <a:spcAft>
                <a:spcPts val="0"/>
              </a:spcAft>
              <a:buNone/>
              <a:defRPr sz="900">
                <a:solidFill>
                  <a:srgbClr val="595959"/>
                </a:solidFill>
                <a:latin typeface="Arial"/>
                <a:ea typeface="Arial"/>
                <a:cs typeface="Arial"/>
                <a:sym typeface="Arial"/>
              </a:defRPr>
            </a:lvl4pPr>
            <a:lvl5pPr marL="0" lvl="4" indent="0" algn="l">
              <a:spcBef>
                <a:spcPts val="0"/>
              </a:spcBef>
              <a:spcAft>
                <a:spcPts val="0"/>
              </a:spcAft>
              <a:buNone/>
              <a:defRPr sz="900">
                <a:solidFill>
                  <a:srgbClr val="595959"/>
                </a:solidFill>
                <a:latin typeface="Arial"/>
                <a:ea typeface="Arial"/>
                <a:cs typeface="Arial"/>
                <a:sym typeface="Arial"/>
              </a:defRPr>
            </a:lvl5pPr>
            <a:lvl6pPr marL="0" lvl="5" indent="0" algn="l">
              <a:spcBef>
                <a:spcPts val="0"/>
              </a:spcBef>
              <a:spcAft>
                <a:spcPts val="0"/>
              </a:spcAft>
              <a:buNone/>
              <a:defRPr sz="900">
                <a:solidFill>
                  <a:srgbClr val="595959"/>
                </a:solidFill>
                <a:latin typeface="Arial"/>
                <a:ea typeface="Arial"/>
                <a:cs typeface="Arial"/>
                <a:sym typeface="Arial"/>
              </a:defRPr>
            </a:lvl6pPr>
            <a:lvl7pPr marL="0" lvl="6" indent="0" algn="l">
              <a:spcBef>
                <a:spcPts val="0"/>
              </a:spcBef>
              <a:spcAft>
                <a:spcPts val="0"/>
              </a:spcAft>
              <a:buNone/>
              <a:defRPr sz="900">
                <a:solidFill>
                  <a:srgbClr val="595959"/>
                </a:solidFill>
                <a:latin typeface="Arial"/>
                <a:ea typeface="Arial"/>
                <a:cs typeface="Arial"/>
                <a:sym typeface="Arial"/>
              </a:defRPr>
            </a:lvl7pPr>
            <a:lvl8pPr marL="0" lvl="7" indent="0" algn="l">
              <a:spcBef>
                <a:spcPts val="0"/>
              </a:spcBef>
              <a:spcAft>
                <a:spcPts val="0"/>
              </a:spcAft>
              <a:buNone/>
              <a:defRPr sz="900">
                <a:solidFill>
                  <a:srgbClr val="595959"/>
                </a:solidFill>
                <a:latin typeface="Arial"/>
                <a:ea typeface="Arial"/>
                <a:cs typeface="Arial"/>
                <a:sym typeface="Arial"/>
              </a:defRPr>
            </a:lvl8pPr>
            <a:lvl9pPr marL="0" lvl="8" indent="0" algn="l">
              <a:spcBef>
                <a:spcPts val="0"/>
              </a:spcBef>
              <a:spcAft>
                <a:spcPts val="0"/>
              </a:spcAft>
              <a:buNone/>
              <a:defRPr sz="900">
                <a:solidFill>
                  <a:srgbClr val="595959"/>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46" name="Google Shape;46;p33"/>
          <p:cNvSpPr>
            <a:spLocks noGrp="1"/>
          </p:cNvSpPr>
          <p:nvPr>
            <p:ph type="pic" idx="2"/>
          </p:nvPr>
        </p:nvSpPr>
        <p:spPr>
          <a:xfrm>
            <a:off x="406400" y="942975"/>
            <a:ext cx="11176000" cy="4761228"/>
          </a:xfrm>
          <a:prstGeom prst="rect">
            <a:avLst/>
          </a:prstGeom>
          <a:noFill/>
          <a:ln>
            <a:noFill/>
          </a:ln>
        </p:spPr>
      </p:sp>
    </p:spTree>
    <p:extLst>
      <p:ext uri="{BB962C8B-B14F-4D97-AF65-F5344CB8AC3E}">
        <p14:creationId xmlns:p14="http://schemas.microsoft.com/office/powerpoint/2010/main" val="1796129005"/>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2 Sections">
  <p:cSld name="Title - 2 Sections">
    <p:spTree>
      <p:nvGrpSpPr>
        <p:cNvPr id="1" name="Shape 47"/>
        <p:cNvGrpSpPr/>
        <p:nvPr/>
      </p:nvGrpSpPr>
      <p:grpSpPr>
        <a:xfrm>
          <a:off x="0" y="0"/>
          <a:ext cx="0" cy="0"/>
          <a:chOff x="0" y="0"/>
          <a:chExt cx="0" cy="0"/>
        </a:xfrm>
      </p:grpSpPr>
      <p:sp>
        <p:nvSpPr>
          <p:cNvPr id="48" name="Google Shape;48;p34"/>
          <p:cNvSpPr txBox="1">
            <a:spLocks noGrp="1"/>
          </p:cNvSpPr>
          <p:nvPr>
            <p:ph type="title"/>
          </p:nvPr>
        </p:nvSpPr>
        <p:spPr>
          <a:xfrm>
            <a:off x="406400" y="274642"/>
            <a:ext cx="11176000" cy="80645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34"/>
          <p:cNvSpPr txBox="1">
            <a:spLocks noGrp="1"/>
          </p:cNvSpPr>
          <p:nvPr>
            <p:ph type="body" idx="1"/>
          </p:nvPr>
        </p:nvSpPr>
        <p:spPr>
          <a:xfrm>
            <a:off x="406400" y="1225550"/>
            <a:ext cx="5486400" cy="4718050"/>
          </a:xfrm>
          <a:prstGeom prst="rect">
            <a:avLst/>
          </a:prstGeom>
          <a:noFill/>
          <a:ln>
            <a:noFill/>
          </a:ln>
        </p:spPr>
        <p:txBody>
          <a:bodyPr spcFirstLastPara="1" wrap="square" lIns="91425" tIns="45700" rIns="91425" bIns="45700" anchor="t" anchorCtr="0">
            <a:noAutofit/>
          </a:bodyPr>
          <a:lstStyle>
            <a:lvl1pPr marL="457200" lvl="0" indent="-304800" algn="l">
              <a:spcBef>
                <a:spcPts val="225"/>
              </a:spcBef>
              <a:spcAft>
                <a:spcPts val="0"/>
              </a:spcAft>
              <a:buSzPts val="1200"/>
              <a:buChar char="▪"/>
              <a:defRPr sz="1200">
                <a:solidFill>
                  <a:srgbClr val="3F3F3F"/>
                </a:solidFill>
              </a:defRPr>
            </a:lvl1pPr>
            <a:lvl2pPr marL="914400" lvl="1" indent="-304800" algn="l">
              <a:spcBef>
                <a:spcPts val="225"/>
              </a:spcBef>
              <a:spcAft>
                <a:spcPts val="0"/>
              </a:spcAft>
              <a:buSzPts val="1200"/>
              <a:buChar char="•"/>
              <a:defRPr sz="1200">
                <a:solidFill>
                  <a:srgbClr val="3F3F3F"/>
                </a:solidFill>
              </a:defRPr>
            </a:lvl2pPr>
            <a:lvl3pPr marL="1371600" lvl="2" indent="-281939" algn="l">
              <a:spcBef>
                <a:spcPts val="225"/>
              </a:spcBef>
              <a:spcAft>
                <a:spcPts val="0"/>
              </a:spcAft>
              <a:buSzPts val="840"/>
              <a:buChar char="►"/>
              <a:defRPr sz="1200">
                <a:solidFill>
                  <a:srgbClr val="3F3F3F"/>
                </a:solidFill>
              </a:defRPr>
            </a:lvl3pPr>
            <a:lvl4pPr marL="1828800" lvl="3" indent="-304800" algn="l">
              <a:spcBef>
                <a:spcPts val="225"/>
              </a:spcBef>
              <a:spcAft>
                <a:spcPts val="0"/>
              </a:spcAft>
              <a:buClr>
                <a:srgbClr val="3F3F3F"/>
              </a:buClr>
              <a:buSzPts val="1200"/>
              <a:buChar char="–"/>
              <a:defRPr sz="1200">
                <a:solidFill>
                  <a:srgbClr val="3F3F3F"/>
                </a:solidFill>
              </a:defRPr>
            </a:lvl4pPr>
            <a:lvl5pPr marL="2286000" lvl="4" indent="-304800" algn="l">
              <a:spcBef>
                <a:spcPts val="225"/>
              </a:spcBef>
              <a:spcAft>
                <a:spcPts val="0"/>
              </a:spcAft>
              <a:buClr>
                <a:srgbClr val="3F3F3F"/>
              </a:buClr>
              <a:buSzPts val="1200"/>
              <a:buChar char="»"/>
              <a:defRPr sz="1200">
                <a:solidFill>
                  <a:srgbClr val="3F3F3F"/>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0" name="Google Shape;50;p34"/>
          <p:cNvSpPr txBox="1">
            <a:spLocks noGrp="1"/>
          </p:cNvSpPr>
          <p:nvPr>
            <p:ph type="body" idx="2"/>
          </p:nvPr>
        </p:nvSpPr>
        <p:spPr>
          <a:xfrm>
            <a:off x="6096000" y="1225550"/>
            <a:ext cx="5486400" cy="4718050"/>
          </a:xfrm>
          <a:prstGeom prst="rect">
            <a:avLst/>
          </a:prstGeom>
          <a:noFill/>
          <a:ln>
            <a:noFill/>
          </a:ln>
        </p:spPr>
        <p:txBody>
          <a:bodyPr spcFirstLastPara="1" wrap="square" lIns="91425" tIns="45700" rIns="91425" bIns="45700" anchor="t" anchorCtr="0">
            <a:noAutofit/>
          </a:bodyPr>
          <a:lstStyle>
            <a:lvl1pPr marL="457200" lvl="0" indent="-304800" algn="l">
              <a:spcBef>
                <a:spcPts val="225"/>
              </a:spcBef>
              <a:spcAft>
                <a:spcPts val="0"/>
              </a:spcAft>
              <a:buSzPts val="1200"/>
              <a:buChar char="▪"/>
              <a:defRPr sz="1200">
                <a:solidFill>
                  <a:srgbClr val="3F3F3F"/>
                </a:solidFill>
              </a:defRPr>
            </a:lvl1pPr>
            <a:lvl2pPr marL="914400" lvl="1" indent="-304800" algn="l">
              <a:spcBef>
                <a:spcPts val="225"/>
              </a:spcBef>
              <a:spcAft>
                <a:spcPts val="0"/>
              </a:spcAft>
              <a:buSzPts val="1200"/>
              <a:buChar char="•"/>
              <a:defRPr sz="1200">
                <a:solidFill>
                  <a:srgbClr val="3F3F3F"/>
                </a:solidFill>
              </a:defRPr>
            </a:lvl2pPr>
            <a:lvl3pPr marL="1371600" lvl="2" indent="-281939" algn="l">
              <a:spcBef>
                <a:spcPts val="225"/>
              </a:spcBef>
              <a:spcAft>
                <a:spcPts val="0"/>
              </a:spcAft>
              <a:buSzPts val="840"/>
              <a:buChar char="►"/>
              <a:defRPr sz="1200">
                <a:solidFill>
                  <a:srgbClr val="3F3F3F"/>
                </a:solidFill>
              </a:defRPr>
            </a:lvl3pPr>
            <a:lvl4pPr marL="1828800" lvl="3" indent="-304800" algn="l">
              <a:spcBef>
                <a:spcPts val="225"/>
              </a:spcBef>
              <a:spcAft>
                <a:spcPts val="0"/>
              </a:spcAft>
              <a:buClr>
                <a:srgbClr val="3F3F3F"/>
              </a:buClr>
              <a:buSzPts val="1200"/>
              <a:buChar char="–"/>
              <a:defRPr sz="1200">
                <a:solidFill>
                  <a:srgbClr val="3F3F3F"/>
                </a:solidFill>
              </a:defRPr>
            </a:lvl4pPr>
            <a:lvl5pPr marL="2286000" lvl="4" indent="-304800" algn="l">
              <a:spcBef>
                <a:spcPts val="225"/>
              </a:spcBef>
              <a:spcAft>
                <a:spcPts val="0"/>
              </a:spcAft>
              <a:buClr>
                <a:srgbClr val="3F3F3F"/>
              </a:buClr>
              <a:buSzPts val="1200"/>
              <a:buChar char="»"/>
              <a:defRPr sz="1200">
                <a:solidFill>
                  <a:srgbClr val="3F3F3F"/>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1" name="Google Shape;51;p34"/>
          <p:cNvSpPr txBox="1">
            <a:spLocks noGrp="1"/>
          </p:cNvSpPr>
          <p:nvPr>
            <p:ph type="sldNum" idx="12"/>
          </p:nvPr>
        </p:nvSpPr>
        <p:spPr>
          <a:xfrm>
            <a:off x="11184570" y="6595360"/>
            <a:ext cx="969433" cy="365125"/>
          </a:xfrm>
          <a:prstGeom prst="rect">
            <a:avLst/>
          </a:prstGeom>
          <a:noFill/>
          <a:ln>
            <a:noFill/>
          </a:ln>
        </p:spPr>
        <p:txBody>
          <a:bodyPr spcFirstLastPara="1" wrap="square" lIns="91425" tIns="45700" rIns="91425" bIns="45700" anchor="t" anchorCtr="0">
            <a:noAutofit/>
          </a:bodyPr>
          <a:lstStyle>
            <a:lvl1pPr marL="0" lvl="0" indent="0" algn="l">
              <a:spcBef>
                <a:spcPts val="0"/>
              </a:spcBef>
              <a:spcAft>
                <a:spcPts val="0"/>
              </a:spcAft>
              <a:buNone/>
              <a:defRPr sz="900">
                <a:solidFill>
                  <a:srgbClr val="595959"/>
                </a:solidFill>
                <a:latin typeface="Arial"/>
                <a:ea typeface="Arial"/>
                <a:cs typeface="Arial"/>
                <a:sym typeface="Arial"/>
              </a:defRPr>
            </a:lvl1pPr>
            <a:lvl2pPr marL="0" lvl="1" indent="0" algn="l">
              <a:spcBef>
                <a:spcPts val="0"/>
              </a:spcBef>
              <a:spcAft>
                <a:spcPts val="0"/>
              </a:spcAft>
              <a:buNone/>
              <a:defRPr sz="900">
                <a:solidFill>
                  <a:srgbClr val="595959"/>
                </a:solidFill>
                <a:latin typeface="Arial"/>
                <a:ea typeface="Arial"/>
                <a:cs typeface="Arial"/>
                <a:sym typeface="Arial"/>
              </a:defRPr>
            </a:lvl2pPr>
            <a:lvl3pPr marL="0" lvl="2" indent="0" algn="l">
              <a:spcBef>
                <a:spcPts val="0"/>
              </a:spcBef>
              <a:spcAft>
                <a:spcPts val="0"/>
              </a:spcAft>
              <a:buNone/>
              <a:defRPr sz="900">
                <a:solidFill>
                  <a:srgbClr val="595959"/>
                </a:solidFill>
                <a:latin typeface="Arial"/>
                <a:ea typeface="Arial"/>
                <a:cs typeface="Arial"/>
                <a:sym typeface="Arial"/>
              </a:defRPr>
            </a:lvl3pPr>
            <a:lvl4pPr marL="0" lvl="3" indent="0" algn="l">
              <a:spcBef>
                <a:spcPts val="0"/>
              </a:spcBef>
              <a:spcAft>
                <a:spcPts val="0"/>
              </a:spcAft>
              <a:buNone/>
              <a:defRPr sz="900">
                <a:solidFill>
                  <a:srgbClr val="595959"/>
                </a:solidFill>
                <a:latin typeface="Arial"/>
                <a:ea typeface="Arial"/>
                <a:cs typeface="Arial"/>
                <a:sym typeface="Arial"/>
              </a:defRPr>
            </a:lvl4pPr>
            <a:lvl5pPr marL="0" lvl="4" indent="0" algn="l">
              <a:spcBef>
                <a:spcPts val="0"/>
              </a:spcBef>
              <a:spcAft>
                <a:spcPts val="0"/>
              </a:spcAft>
              <a:buNone/>
              <a:defRPr sz="900">
                <a:solidFill>
                  <a:srgbClr val="595959"/>
                </a:solidFill>
                <a:latin typeface="Arial"/>
                <a:ea typeface="Arial"/>
                <a:cs typeface="Arial"/>
                <a:sym typeface="Arial"/>
              </a:defRPr>
            </a:lvl5pPr>
            <a:lvl6pPr marL="0" lvl="5" indent="0" algn="l">
              <a:spcBef>
                <a:spcPts val="0"/>
              </a:spcBef>
              <a:spcAft>
                <a:spcPts val="0"/>
              </a:spcAft>
              <a:buNone/>
              <a:defRPr sz="900">
                <a:solidFill>
                  <a:srgbClr val="595959"/>
                </a:solidFill>
                <a:latin typeface="Arial"/>
                <a:ea typeface="Arial"/>
                <a:cs typeface="Arial"/>
                <a:sym typeface="Arial"/>
              </a:defRPr>
            </a:lvl6pPr>
            <a:lvl7pPr marL="0" lvl="6" indent="0" algn="l">
              <a:spcBef>
                <a:spcPts val="0"/>
              </a:spcBef>
              <a:spcAft>
                <a:spcPts val="0"/>
              </a:spcAft>
              <a:buNone/>
              <a:defRPr sz="900">
                <a:solidFill>
                  <a:srgbClr val="595959"/>
                </a:solidFill>
                <a:latin typeface="Arial"/>
                <a:ea typeface="Arial"/>
                <a:cs typeface="Arial"/>
                <a:sym typeface="Arial"/>
              </a:defRPr>
            </a:lvl7pPr>
            <a:lvl8pPr marL="0" lvl="7" indent="0" algn="l">
              <a:spcBef>
                <a:spcPts val="0"/>
              </a:spcBef>
              <a:spcAft>
                <a:spcPts val="0"/>
              </a:spcAft>
              <a:buNone/>
              <a:defRPr sz="900">
                <a:solidFill>
                  <a:srgbClr val="595959"/>
                </a:solidFill>
                <a:latin typeface="Arial"/>
                <a:ea typeface="Arial"/>
                <a:cs typeface="Arial"/>
                <a:sym typeface="Arial"/>
              </a:defRPr>
            </a:lvl8pPr>
            <a:lvl9pPr marL="0" lvl="8" indent="0" algn="l">
              <a:spcBef>
                <a:spcPts val="0"/>
              </a:spcBef>
              <a:spcAft>
                <a:spcPts val="0"/>
              </a:spcAft>
              <a:buNone/>
              <a:defRPr sz="900">
                <a:solidFill>
                  <a:srgbClr val="595959"/>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8260695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Quad-Chart">
  <p:cSld name="Title - Quad-Chart">
    <p:spTree>
      <p:nvGrpSpPr>
        <p:cNvPr id="1" name="Shape 52"/>
        <p:cNvGrpSpPr/>
        <p:nvPr/>
      </p:nvGrpSpPr>
      <p:grpSpPr>
        <a:xfrm>
          <a:off x="0" y="0"/>
          <a:ext cx="0" cy="0"/>
          <a:chOff x="0" y="0"/>
          <a:chExt cx="0" cy="0"/>
        </a:xfrm>
      </p:grpSpPr>
      <p:sp>
        <p:nvSpPr>
          <p:cNvPr id="53" name="Google Shape;53;p35"/>
          <p:cNvSpPr txBox="1">
            <a:spLocks noGrp="1"/>
          </p:cNvSpPr>
          <p:nvPr>
            <p:ph type="title"/>
          </p:nvPr>
        </p:nvSpPr>
        <p:spPr>
          <a:xfrm>
            <a:off x="406400" y="274642"/>
            <a:ext cx="11176000" cy="80645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35"/>
          <p:cNvSpPr txBox="1">
            <a:spLocks noGrp="1"/>
          </p:cNvSpPr>
          <p:nvPr>
            <p:ph type="body" idx="1"/>
          </p:nvPr>
        </p:nvSpPr>
        <p:spPr>
          <a:xfrm>
            <a:off x="406400" y="1225550"/>
            <a:ext cx="5486400" cy="2286000"/>
          </a:xfrm>
          <a:prstGeom prst="rect">
            <a:avLst/>
          </a:prstGeom>
          <a:noFill/>
          <a:ln>
            <a:noFill/>
          </a:ln>
        </p:spPr>
        <p:txBody>
          <a:bodyPr spcFirstLastPara="1" wrap="square" lIns="91425" tIns="45700" rIns="91425" bIns="45700" anchor="t" anchorCtr="0">
            <a:noAutofit/>
          </a:bodyPr>
          <a:lstStyle>
            <a:lvl1pPr marL="457200" lvl="0" indent="-304800" algn="l">
              <a:spcBef>
                <a:spcPts val="225"/>
              </a:spcBef>
              <a:spcAft>
                <a:spcPts val="0"/>
              </a:spcAft>
              <a:buSzPts val="1200"/>
              <a:buChar char="▪"/>
              <a:defRPr sz="1200">
                <a:solidFill>
                  <a:srgbClr val="3F3F3F"/>
                </a:solidFill>
              </a:defRPr>
            </a:lvl1pPr>
            <a:lvl2pPr marL="914400" lvl="1" indent="-304800" algn="l">
              <a:spcBef>
                <a:spcPts val="225"/>
              </a:spcBef>
              <a:spcAft>
                <a:spcPts val="0"/>
              </a:spcAft>
              <a:buSzPts val="1200"/>
              <a:buChar char="•"/>
              <a:defRPr sz="1200">
                <a:solidFill>
                  <a:srgbClr val="3F3F3F"/>
                </a:solidFill>
              </a:defRPr>
            </a:lvl2pPr>
            <a:lvl3pPr marL="1371600" lvl="2" indent="-281939" algn="l">
              <a:spcBef>
                <a:spcPts val="225"/>
              </a:spcBef>
              <a:spcAft>
                <a:spcPts val="0"/>
              </a:spcAft>
              <a:buSzPts val="840"/>
              <a:buChar char="►"/>
              <a:defRPr sz="1200">
                <a:solidFill>
                  <a:srgbClr val="3F3F3F"/>
                </a:solidFill>
              </a:defRPr>
            </a:lvl3pPr>
            <a:lvl4pPr marL="1828800" lvl="3" indent="-304800" algn="l">
              <a:spcBef>
                <a:spcPts val="225"/>
              </a:spcBef>
              <a:spcAft>
                <a:spcPts val="0"/>
              </a:spcAft>
              <a:buClr>
                <a:srgbClr val="3F3F3F"/>
              </a:buClr>
              <a:buSzPts val="1200"/>
              <a:buChar char="–"/>
              <a:defRPr sz="1200">
                <a:solidFill>
                  <a:srgbClr val="3F3F3F"/>
                </a:solidFill>
              </a:defRPr>
            </a:lvl4pPr>
            <a:lvl5pPr marL="2286000" lvl="4" indent="-304800" algn="l">
              <a:spcBef>
                <a:spcPts val="225"/>
              </a:spcBef>
              <a:spcAft>
                <a:spcPts val="0"/>
              </a:spcAft>
              <a:buClr>
                <a:srgbClr val="3F3F3F"/>
              </a:buClr>
              <a:buSzPts val="1200"/>
              <a:buChar char="»"/>
              <a:defRPr sz="1200">
                <a:solidFill>
                  <a:srgbClr val="3F3F3F"/>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5" name="Google Shape;55;p35"/>
          <p:cNvSpPr txBox="1">
            <a:spLocks noGrp="1"/>
          </p:cNvSpPr>
          <p:nvPr>
            <p:ph type="body" idx="2"/>
          </p:nvPr>
        </p:nvSpPr>
        <p:spPr>
          <a:xfrm>
            <a:off x="6096000" y="1225550"/>
            <a:ext cx="5486400" cy="2286000"/>
          </a:xfrm>
          <a:prstGeom prst="rect">
            <a:avLst/>
          </a:prstGeom>
          <a:noFill/>
          <a:ln>
            <a:noFill/>
          </a:ln>
        </p:spPr>
        <p:txBody>
          <a:bodyPr spcFirstLastPara="1" wrap="square" lIns="91425" tIns="45700" rIns="91425" bIns="45700" anchor="t" anchorCtr="0">
            <a:noAutofit/>
          </a:bodyPr>
          <a:lstStyle>
            <a:lvl1pPr marL="457200" lvl="0" indent="-304800" algn="l">
              <a:spcBef>
                <a:spcPts val="225"/>
              </a:spcBef>
              <a:spcAft>
                <a:spcPts val="0"/>
              </a:spcAft>
              <a:buSzPts val="1200"/>
              <a:buChar char="▪"/>
              <a:defRPr sz="1200">
                <a:solidFill>
                  <a:srgbClr val="3F3F3F"/>
                </a:solidFill>
              </a:defRPr>
            </a:lvl1pPr>
            <a:lvl2pPr marL="914400" lvl="1" indent="-304800" algn="l">
              <a:spcBef>
                <a:spcPts val="225"/>
              </a:spcBef>
              <a:spcAft>
                <a:spcPts val="0"/>
              </a:spcAft>
              <a:buSzPts val="1200"/>
              <a:buChar char="•"/>
              <a:defRPr sz="1200">
                <a:solidFill>
                  <a:srgbClr val="3F3F3F"/>
                </a:solidFill>
              </a:defRPr>
            </a:lvl2pPr>
            <a:lvl3pPr marL="1371600" lvl="2" indent="-281939" algn="l">
              <a:spcBef>
                <a:spcPts val="225"/>
              </a:spcBef>
              <a:spcAft>
                <a:spcPts val="0"/>
              </a:spcAft>
              <a:buSzPts val="840"/>
              <a:buChar char="►"/>
              <a:defRPr sz="1200">
                <a:solidFill>
                  <a:srgbClr val="3F3F3F"/>
                </a:solidFill>
              </a:defRPr>
            </a:lvl3pPr>
            <a:lvl4pPr marL="1828800" lvl="3" indent="-304800" algn="l">
              <a:spcBef>
                <a:spcPts val="225"/>
              </a:spcBef>
              <a:spcAft>
                <a:spcPts val="0"/>
              </a:spcAft>
              <a:buClr>
                <a:srgbClr val="3F3F3F"/>
              </a:buClr>
              <a:buSzPts val="1200"/>
              <a:buChar char="–"/>
              <a:defRPr sz="1200">
                <a:solidFill>
                  <a:srgbClr val="3F3F3F"/>
                </a:solidFill>
              </a:defRPr>
            </a:lvl4pPr>
            <a:lvl5pPr marL="2286000" lvl="4" indent="-304800" algn="l">
              <a:spcBef>
                <a:spcPts val="225"/>
              </a:spcBef>
              <a:spcAft>
                <a:spcPts val="0"/>
              </a:spcAft>
              <a:buClr>
                <a:srgbClr val="3F3F3F"/>
              </a:buClr>
              <a:buSzPts val="1200"/>
              <a:buChar char="»"/>
              <a:defRPr sz="1200">
                <a:solidFill>
                  <a:srgbClr val="3F3F3F"/>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6" name="Google Shape;56;p35"/>
          <p:cNvSpPr txBox="1">
            <a:spLocks noGrp="1"/>
          </p:cNvSpPr>
          <p:nvPr>
            <p:ph type="sldNum" idx="12"/>
          </p:nvPr>
        </p:nvSpPr>
        <p:spPr>
          <a:xfrm>
            <a:off x="11184570" y="6595360"/>
            <a:ext cx="969433" cy="365125"/>
          </a:xfrm>
          <a:prstGeom prst="rect">
            <a:avLst/>
          </a:prstGeom>
          <a:noFill/>
          <a:ln>
            <a:noFill/>
          </a:ln>
        </p:spPr>
        <p:txBody>
          <a:bodyPr spcFirstLastPara="1" wrap="square" lIns="91425" tIns="45700" rIns="91425" bIns="45700" anchor="t" anchorCtr="0">
            <a:noAutofit/>
          </a:bodyPr>
          <a:lstStyle>
            <a:lvl1pPr marL="0" lvl="0" indent="0" algn="l">
              <a:spcBef>
                <a:spcPts val="0"/>
              </a:spcBef>
              <a:spcAft>
                <a:spcPts val="0"/>
              </a:spcAft>
              <a:buNone/>
              <a:defRPr sz="900">
                <a:solidFill>
                  <a:srgbClr val="595959"/>
                </a:solidFill>
                <a:latin typeface="Arial"/>
                <a:ea typeface="Arial"/>
                <a:cs typeface="Arial"/>
                <a:sym typeface="Arial"/>
              </a:defRPr>
            </a:lvl1pPr>
            <a:lvl2pPr marL="0" lvl="1" indent="0" algn="l">
              <a:spcBef>
                <a:spcPts val="0"/>
              </a:spcBef>
              <a:spcAft>
                <a:spcPts val="0"/>
              </a:spcAft>
              <a:buNone/>
              <a:defRPr sz="900">
                <a:solidFill>
                  <a:srgbClr val="595959"/>
                </a:solidFill>
                <a:latin typeface="Arial"/>
                <a:ea typeface="Arial"/>
                <a:cs typeface="Arial"/>
                <a:sym typeface="Arial"/>
              </a:defRPr>
            </a:lvl2pPr>
            <a:lvl3pPr marL="0" lvl="2" indent="0" algn="l">
              <a:spcBef>
                <a:spcPts val="0"/>
              </a:spcBef>
              <a:spcAft>
                <a:spcPts val="0"/>
              </a:spcAft>
              <a:buNone/>
              <a:defRPr sz="900">
                <a:solidFill>
                  <a:srgbClr val="595959"/>
                </a:solidFill>
                <a:latin typeface="Arial"/>
                <a:ea typeface="Arial"/>
                <a:cs typeface="Arial"/>
                <a:sym typeface="Arial"/>
              </a:defRPr>
            </a:lvl3pPr>
            <a:lvl4pPr marL="0" lvl="3" indent="0" algn="l">
              <a:spcBef>
                <a:spcPts val="0"/>
              </a:spcBef>
              <a:spcAft>
                <a:spcPts val="0"/>
              </a:spcAft>
              <a:buNone/>
              <a:defRPr sz="900">
                <a:solidFill>
                  <a:srgbClr val="595959"/>
                </a:solidFill>
                <a:latin typeface="Arial"/>
                <a:ea typeface="Arial"/>
                <a:cs typeface="Arial"/>
                <a:sym typeface="Arial"/>
              </a:defRPr>
            </a:lvl4pPr>
            <a:lvl5pPr marL="0" lvl="4" indent="0" algn="l">
              <a:spcBef>
                <a:spcPts val="0"/>
              </a:spcBef>
              <a:spcAft>
                <a:spcPts val="0"/>
              </a:spcAft>
              <a:buNone/>
              <a:defRPr sz="900">
                <a:solidFill>
                  <a:srgbClr val="595959"/>
                </a:solidFill>
                <a:latin typeface="Arial"/>
                <a:ea typeface="Arial"/>
                <a:cs typeface="Arial"/>
                <a:sym typeface="Arial"/>
              </a:defRPr>
            </a:lvl5pPr>
            <a:lvl6pPr marL="0" lvl="5" indent="0" algn="l">
              <a:spcBef>
                <a:spcPts val="0"/>
              </a:spcBef>
              <a:spcAft>
                <a:spcPts val="0"/>
              </a:spcAft>
              <a:buNone/>
              <a:defRPr sz="900">
                <a:solidFill>
                  <a:srgbClr val="595959"/>
                </a:solidFill>
                <a:latin typeface="Arial"/>
                <a:ea typeface="Arial"/>
                <a:cs typeface="Arial"/>
                <a:sym typeface="Arial"/>
              </a:defRPr>
            </a:lvl6pPr>
            <a:lvl7pPr marL="0" lvl="6" indent="0" algn="l">
              <a:spcBef>
                <a:spcPts val="0"/>
              </a:spcBef>
              <a:spcAft>
                <a:spcPts val="0"/>
              </a:spcAft>
              <a:buNone/>
              <a:defRPr sz="900">
                <a:solidFill>
                  <a:srgbClr val="595959"/>
                </a:solidFill>
                <a:latin typeface="Arial"/>
                <a:ea typeface="Arial"/>
                <a:cs typeface="Arial"/>
                <a:sym typeface="Arial"/>
              </a:defRPr>
            </a:lvl7pPr>
            <a:lvl8pPr marL="0" lvl="7" indent="0" algn="l">
              <a:spcBef>
                <a:spcPts val="0"/>
              </a:spcBef>
              <a:spcAft>
                <a:spcPts val="0"/>
              </a:spcAft>
              <a:buNone/>
              <a:defRPr sz="900">
                <a:solidFill>
                  <a:srgbClr val="595959"/>
                </a:solidFill>
                <a:latin typeface="Arial"/>
                <a:ea typeface="Arial"/>
                <a:cs typeface="Arial"/>
                <a:sym typeface="Arial"/>
              </a:defRPr>
            </a:lvl8pPr>
            <a:lvl9pPr marL="0" lvl="8" indent="0" algn="l">
              <a:spcBef>
                <a:spcPts val="0"/>
              </a:spcBef>
              <a:spcAft>
                <a:spcPts val="0"/>
              </a:spcAft>
              <a:buNone/>
              <a:defRPr sz="900">
                <a:solidFill>
                  <a:srgbClr val="595959"/>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57" name="Google Shape;57;p35"/>
          <p:cNvSpPr txBox="1">
            <a:spLocks noGrp="1"/>
          </p:cNvSpPr>
          <p:nvPr>
            <p:ph type="body" idx="3"/>
          </p:nvPr>
        </p:nvSpPr>
        <p:spPr>
          <a:xfrm>
            <a:off x="406400" y="3597275"/>
            <a:ext cx="5486400" cy="2286000"/>
          </a:xfrm>
          <a:prstGeom prst="rect">
            <a:avLst/>
          </a:prstGeom>
          <a:noFill/>
          <a:ln>
            <a:noFill/>
          </a:ln>
        </p:spPr>
        <p:txBody>
          <a:bodyPr spcFirstLastPara="1" wrap="square" lIns="91425" tIns="45700" rIns="91425" bIns="45700" anchor="t" anchorCtr="0">
            <a:noAutofit/>
          </a:bodyPr>
          <a:lstStyle>
            <a:lvl1pPr marL="457200" lvl="0" indent="-304800" algn="l">
              <a:spcBef>
                <a:spcPts val="225"/>
              </a:spcBef>
              <a:spcAft>
                <a:spcPts val="0"/>
              </a:spcAft>
              <a:buSzPts val="1200"/>
              <a:buChar char="▪"/>
              <a:defRPr sz="1200">
                <a:solidFill>
                  <a:srgbClr val="3F3F3F"/>
                </a:solidFill>
              </a:defRPr>
            </a:lvl1pPr>
            <a:lvl2pPr marL="914400" lvl="1" indent="-304800" algn="l">
              <a:spcBef>
                <a:spcPts val="225"/>
              </a:spcBef>
              <a:spcAft>
                <a:spcPts val="0"/>
              </a:spcAft>
              <a:buSzPts val="1200"/>
              <a:buChar char="•"/>
              <a:defRPr sz="1200">
                <a:solidFill>
                  <a:srgbClr val="3F3F3F"/>
                </a:solidFill>
              </a:defRPr>
            </a:lvl2pPr>
            <a:lvl3pPr marL="1371600" lvl="2" indent="-281939" algn="l">
              <a:spcBef>
                <a:spcPts val="225"/>
              </a:spcBef>
              <a:spcAft>
                <a:spcPts val="0"/>
              </a:spcAft>
              <a:buSzPts val="840"/>
              <a:buChar char="►"/>
              <a:defRPr sz="1200">
                <a:solidFill>
                  <a:srgbClr val="3F3F3F"/>
                </a:solidFill>
              </a:defRPr>
            </a:lvl3pPr>
            <a:lvl4pPr marL="1828800" lvl="3" indent="-304800" algn="l">
              <a:spcBef>
                <a:spcPts val="225"/>
              </a:spcBef>
              <a:spcAft>
                <a:spcPts val="0"/>
              </a:spcAft>
              <a:buClr>
                <a:srgbClr val="3F3F3F"/>
              </a:buClr>
              <a:buSzPts val="1200"/>
              <a:buChar char="–"/>
              <a:defRPr sz="1200">
                <a:solidFill>
                  <a:srgbClr val="3F3F3F"/>
                </a:solidFill>
              </a:defRPr>
            </a:lvl4pPr>
            <a:lvl5pPr marL="2286000" lvl="4" indent="-304800" algn="l">
              <a:spcBef>
                <a:spcPts val="225"/>
              </a:spcBef>
              <a:spcAft>
                <a:spcPts val="0"/>
              </a:spcAft>
              <a:buClr>
                <a:srgbClr val="3F3F3F"/>
              </a:buClr>
              <a:buSzPts val="1200"/>
              <a:buChar char="»"/>
              <a:defRPr sz="1200">
                <a:solidFill>
                  <a:srgbClr val="3F3F3F"/>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8" name="Google Shape;58;p35"/>
          <p:cNvSpPr txBox="1">
            <a:spLocks noGrp="1"/>
          </p:cNvSpPr>
          <p:nvPr>
            <p:ph type="body" idx="4"/>
          </p:nvPr>
        </p:nvSpPr>
        <p:spPr>
          <a:xfrm>
            <a:off x="6096000" y="3597275"/>
            <a:ext cx="5486400" cy="2286000"/>
          </a:xfrm>
          <a:prstGeom prst="rect">
            <a:avLst/>
          </a:prstGeom>
          <a:noFill/>
          <a:ln>
            <a:noFill/>
          </a:ln>
        </p:spPr>
        <p:txBody>
          <a:bodyPr spcFirstLastPara="1" wrap="square" lIns="91425" tIns="45700" rIns="91425" bIns="45700" anchor="t" anchorCtr="0">
            <a:noAutofit/>
          </a:bodyPr>
          <a:lstStyle>
            <a:lvl1pPr marL="457200" lvl="0" indent="-304800" algn="l">
              <a:spcBef>
                <a:spcPts val="225"/>
              </a:spcBef>
              <a:spcAft>
                <a:spcPts val="0"/>
              </a:spcAft>
              <a:buSzPts val="1200"/>
              <a:buChar char="▪"/>
              <a:defRPr sz="1200">
                <a:solidFill>
                  <a:srgbClr val="3F3F3F"/>
                </a:solidFill>
              </a:defRPr>
            </a:lvl1pPr>
            <a:lvl2pPr marL="914400" lvl="1" indent="-304800" algn="l">
              <a:spcBef>
                <a:spcPts val="225"/>
              </a:spcBef>
              <a:spcAft>
                <a:spcPts val="0"/>
              </a:spcAft>
              <a:buSzPts val="1200"/>
              <a:buChar char="•"/>
              <a:defRPr sz="1200">
                <a:solidFill>
                  <a:srgbClr val="3F3F3F"/>
                </a:solidFill>
              </a:defRPr>
            </a:lvl2pPr>
            <a:lvl3pPr marL="1371600" lvl="2" indent="-281939" algn="l">
              <a:spcBef>
                <a:spcPts val="225"/>
              </a:spcBef>
              <a:spcAft>
                <a:spcPts val="0"/>
              </a:spcAft>
              <a:buSzPts val="840"/>
              <a:buChar char="►"/>
              <a:defRPr sz="1200">
                <a:solidFill>
                  <a:srgbClr val="3F3F3F"/>
                </a:solidFill>
              </a:defRPr>
            </a:lvl3pPr>
            <a:lvl4pPr marL="1828800" lvl="3" indent="-304800" algn="l">
              <a:spcBef>
                <a:spcPts val="225"/>
              </a:spcBef>
              <a:spcAft>
                <a:spcPts val="0"/>
              </a:spcAft>
              <a:buClr>
                <a:srgbClr val="3F3F3F"/>
              </a:buClr>
              <a:buSzPts val="1200"/>
              <a:buChar char="–"/>
              <a:defRPr sz="1200">
                <a:solidFill>
                  <a:srgbClr val="3F3F3F"/>
                </a:solidFill>
              </a:defRPr>
            </a:lvl4pPr>
            <a:lvl5pPr marL="2286000" lvl="4" indent="-304800" algn="l">
              <a:spcBef>
                <a:spcPts val="225"/>
              </a:spcBef>
              <a:spcAft>
                <a:spcPts val="0"/>
              </a:spcAft>
              <a:buClr>
                <a:srgbClr val="3F3F3F"/>
              </a:buClr>
              <a:buSzPts val="1200"/>
              <a:buChar char="»"/>
              <a:defRPr sz="1200">
                <a:solidFill>
                  <a:srgbClr val="3F3F3F"/>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59" name="Google Shape;59;p35"/>
          <p:cNvCxnSpPr/>
          <p:nvPr/>
        </p:nvCxnSpPr>
        <p:spPr>
          <a:xfrm>
            <a:off x="406400" y="3549650"/>
            <a:ext cx="11176000" cy="0"/>
          </a:xfrm>
          <a:prstGeom prst="straightConnector1">
            <a:avLst/>
          </a:prstGeom>
          <a:noFill/>
          <a:ln w="9525" cap="flat" cmpd="sng">
            <a:solidFill>
              <a:schemeClr val="accent6"/>
            </a:solidFill>
            <a:prstDash val="solid"/>
            <a:round/>
            <a:headEnd type="none" w="sm" len="sm"/>
            <a:tailEnd type="none" w="sm" len="sm"/>
          </a:ln>
        </p:spPr>
      </p:cxnSp>
      <p:cxnSp>
        <p:nvCxnSpPr>
          <p:cNvPr id="60" name="Google Shape;60;p35"/>
          <p:cNvCxnSpPr/>
          <p:nvPr/>
        </p:nvCxnSpPr>
        <p:spPr>
          <a:xfrm>
            <a:off x="5990527" y="1225554"/>
            <a:ext cx="0" cy="4657725"/>
          </a:xfrm>
          <a:prstGeom prst="straightConnector1">
            <a:avLst/>
          </a:prstGeom>
          <a:noFill/>
          <a:ln w="9525" cap="flat" cmpd="sng">
            <a:solidFill>
              <a:schemeClr val="accent6"/>
            </a:solidFill>
            <a:prstDash val="solid"/>
            <a:round/>
            <a:headEnd type="none" w="sm" len="sm"/>
            <a:tailEnd type="none" w="sm" len="sm"/>
          </a:ln>
        </p:spPr>
      </p:cxnSp>
    </p:spTree>
    <p:extLst>
      <p:ext uri="{BB962C8B-B14F-4D97-AF65-F5344CB8AC3E}">
        <p14:creationId xmlns:p14="http://schemas.microsoft.com/office/powerpoint/2010/main" val="22045179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Sub-Head 2 Sections">
  <p:cSld name="Title - Sub-Head 2 Sections">
    <p:spTree>
      <p:nvGrpSpPr>
        <p:cNvPr id="1" name="Shape 61"/>
        <p:cNvGrpSpPr/>
        <p:nvPr/>
      </p:nvGrpSpPr>
      <p:grpSpPr>
        <a:xfrm>
          <a:off x="0" y="0"/>
          <a:ext cx="0" cy="0"/>
          <a:chOff x="0" y="0"/>
          <a:chExt cx="0" cy="0"/>
        </a:xfrm>
      </p:grpSpPr>
      <p:sp>
        <p:nvSpPr>
          <p:cNvPr id="62" name="Google Shape;62;p36"/>
          <p:cNvSpPr txBox="1">
            <a:spLocks noGrp="1"/>
          </p:cNvSpPr>
          <p:nvPr>
            <p:ph type="title"/>
          </p:nvPr>
        </p:nvSpPr>
        <p:spPr>
          <a:xfrm>
            <a:off x="406400" y="274642"/>
            <a:ext cx="11176000" cy="80168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6"/>
          <p:cNvSpPr txBox="1">
            <a:spLocks noGrp="1"/>
          </p:cNvSpPr>
          <p:nvPr>
            <p:ph type="body" idx="1"/>
          </p:nvPr>
        </p:nvSpPr>
        <p:spPr>
          <a:xfrm>
            <a:off x="6096000" y="1230511"/>
            <a:ext cx="5486400" cy="663266"/>
          </a:xfrm>
          <a:prstGeom prst="rect">
            <a:avLst/>
          </a:prstGeom>
          <a:noFill/>
          <a:ln>
            <a:noFill/>
          </a:ln>
        </p:spPr>
        <p:txBody>
          <a:bodyPr spcFirstLastPara="1" wrap="square" lIns="91425" tIns="45700" rIns="91425" bIns="0" anchor="b" anchorCtr="0">
            <a:noAutofit/>
          </a:bodyPr>
          <a:lstStyle>
            <a:lvl1pPr marL="457200" lvl="0" indent="-314325" algn="l">
              <a:spcBef>
                <a:spcPts val="225"/>
              </a:spcBef>
              <a:spcAft>
                <a:spcPts val="0"/>
              </a:spcAft>
              <a:buSzPts val="1350"/>
              <a:buChar char="▪"/>
              <a:defRPr sz="1350">
                <a:solidFill>
                  <a:srgbClr val="3F3F3F"/>
                </a:solidFill>
              </a:defRPr>
            </a:lvl1pPr>
            <a:lvl2pPr marL="914400" lvl="1" indent="-342900" algn="l">
              <a:spcBef>
                <a:spcPts val="225"/>
              </a:spcBef>
              <a:spcAft>
                <a:spcPts val="0"/>
              </a:spcAft>
              <a:buSzPts val="1800"/>
              <a:buChar char="•"/>
              <a:defRPr/>
            </a:lvl2pPr>
            <a:lvl3pPr marL="1371600" lvl="2" indent="-308610" algn="l">
              <a:spcBef>
                <a:spcPts val="225"/>
              </a:spcBef>
              <a:spcAft>
                <a:spcPts val="0"/>
              </a:spcAft>
              <a:buSzPts val="1260"/>
              <a:buChar char="►"/>
              <a:defRPr/>
            </a:lvl3pPr>
            <a:lvl4pPr marL="1828800" lvl="3" indent="-342900" algn="l">
              <a:spcBef>
                <a:spcPts val="225"/>
              </a:spcBef>
              <a:spcAft>
                <a:spcPts val="0"/>
              </a:spcAft>
              <a:buClr>
                <a:srgbClr val="3F3F3F"/>
              </a:buClr>
              <a:buSzPts val="1800"/>
              <a:buChar char="–"/>
              <a:defRPr/>
            </a:lvl4pPr>
            <a:lvl5pPr marL="2286000" lvl="4" indent="-342900" algn="l">
              <a:spcBef>
                <a:spcPts val="225"/>
              </a:spcBef>
              <a:spcAft>
                <a:spcPts val="0"/>
              </a:spcAft>
              <a:buClr>
                <a:srgbClr val="3F3F3F"/>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64" name="Google Shape;64;p36"/>
          <p:cNvSpPr txBox="1">
            <a:spLocks noGrp="1"/>
          </p:cNvSpPr>
          <p:nvPr>
            <p:ph type="body" idx="2"/>
          </p:nvPr>
        </p:nvSpPr>
        <p:spPr>
          <a:xfrm>
            <a:off x="406400" y="1230516"/>
            <a:ext cx="5486400" cy="666241"/>
          </a:xfrm>
          <a:prstGeom prst="rect">
            <a:avLst/>
          </a:prstGeom>
          <a:noFill/>
          <a:ln>
            <a:noFill/>
          </a:ln>
        </p:spPr>
        <p:txBody>
          <a:bodyPr spcFirstLastPara="1" wrap="square" lIns="91425" tIns="45700" rIns="91425" bIns="0" anchor="b" anchorCtr="0">
            <a:noAutofit/>
          </a:bodyPr>
          <a:lstStyle>
            <a:lvl1pPr marL="457200" lvl="0" indent="-314325" algn="l">
              <a:spcBef>
                <a:spcPts val="225"/>
              </a:spcBef>
              <a:spcAft>
                <a:spcPts val="0"/>
              </a:spcAft>
              <a:buSzPts val="1350"/>
              <a:buChar char="▪"/>
              <a:defRPr sz="1350">
                <a:solidFill>
                  <a:srgbClr val="3F3F3F"/>
                </a:solidFill>
              </a:defRPr>
            </a:lvl1pPr>
            <a:lvl2pPr marL="914400" lvl="1" indent="-342900" algn="l">
              <a:spcBef>
                <a:spcPts val="225"/>
              </a:spcBef>
              <a:spcAft>
                <a:spcPts val="0"/>
              </a:spcAft>
              <a:buSzPts val="1800"/>
              <a:buChar char="•"/>
              <a:defRPr/>
            </a:lvl2pPr>
            <a:lvl3pPr marL="1371600" lvl="2" indent="-308610" algn="l">
              <a:spcBef>
                <a:spcPts val="225"/>
              </a:spcBef>
              <a:spcAft>
                <a:spcPts val="0"/>
              </a:spcAft>
              <a:buSzPts val="1260"/>
              <a:buChar char="►"/>
              <a:defRPr/>
            </a:lvl3pPr>
            <a:lvl4pPr marL="1828800" lvl="3" indent="-342900" algn="l">
              <a:spcBef>
                <a:spcPts val="225"/>
              </a:spcBef>
              <a:spcAft>
                <a:spcPts val="0"/>
              </a:spcAft>
              <a:buClr>
                <a:srgbClr val="3F3F3F"/>
              </a:buClr>
              <a:buSzPts val="1800"/>
              <a:buChar char="–"/>
              <a:defRPr/>
            </a:lvl4pPr>
            <a:lvl5pPr marL="2286000" lvl="4" indent="-342900" algn="l">
              <a:spcBef>
                <a:spcPts val="225"/>
              </a:spcBef>
              <a:spcAft>
                <a:spcPts val="0"/>
              </a:spcAft>
              <a:buClr>
                <a:srgbClr val="3F3F3F"/>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65" name="Google Shape;65;p36"/>
          <p:cNvSpPr txBox="1">
            <a:spLocks noGrp="1"/>
          </p:cNvSpPr>
          <p:nvPr>
            <p:ph type="body" idx="3"/>
          </p:nvPr>
        </p:nvSpPr>
        <p:spPr>
          <a:xfrm>
            <a:off x="406400" y="1981200"/>
            <a:ext cx="5486400" cy="3962400"/>
          </a:xfrm>
          <a:prstGeom prst="rect">
            <a:avLst/>
          </a:prstGeom>
          <a:noFill/>
          <a:ln>
            <a:noFill/>
          </a:ln>
        </p:spPr>
        <p:txBody>
          <a:bodyPr spcFirstLastPara="1" wrap="square" lIns="91425" tIns="0" rIns="91425" bIns="45700" anchor="t" anchorCtr="0">
            <a:noAutofit/>
          </a:bodyPr>
          <a:lstStyle>
            <a:lvl1pPr marL="457200" lvl="0" indent="-304800" algn="l">
              <a:spcBef>
                <a:spcPts val="225"/>
              </a:spcBef>
              <a:spcAft>
                <a:spcPts val="0"/>
              </a:spcAft>
              <a:buSzPts val="1200"/>
              <a:buChar char="▪"/>
              <a:defRPr sz="1200">
                <a:solidFill>
                  <a:srgbClr val="3F3F3F"/>
                </a:solidFill>
              </a:defRPr>
            </a:lvl1pPr>
            <a:lvl2pPr marL="914400" lvl="1" indent="-304800" algn="l">
              <a:spcBef>
                <a:spcPts val="225"/>
              </a:spcBef>
              <a:spcAft>
                <a:spcPts val="0"/>
              </a:spcAft>
              <a:buSzPts val="1200"/>
              <a:buChar char="•"/>
              <a:defRPr sz="1200">
                <a:solidFill>
                  <a:srgbClr val="3F3F3F"/>
                </a:solidFill>
              </a:defRPr>
            </a:lvl2pPr>
            <a:lvl3pPr marL="1371600" lvl="2" indent="-281939" algn="l">
              <a:spcBef>
                <a:spcPts val="225"/>
              </a:spcBef>
              <a:spcAft>
                <a:spcPts val="0"/>
              </a:spcAft>
              <a:buSzPts val="840"/>
              <a:buChar char="►"/>
              <a:defRPr sz="1200">
                <a:solidFill>
                  <a:srgbClr val="3F3F3F"/>
                </a:solidFill>
              </a:defRPr>
            </a:lvl3pPr>
            <a:lvl4pPr marL="1828800" lvl="3" indent="-304800" algn="l">
              <a:spcBef>
                <a:spcPts val="225"/>
              </a:spcBef>
              <a:spcAft>
                <a:spcPts val="0"/>
              </a:spcAft>
              <a:buClr>
                <a:srgbClr val="3F3F3F"/>
              </a:buClr>
              <a:buSzPts val="1200"/>
              <a:buChar char="–"/>
              <a:defRPr sz="1200">
                <a:solidFill>
                  <a:srgbClr val="3F3F3F"/>
                </a:solidFill>
              </a:defRPr>
            </a:lvl4pPr>
            <a:lvl5pPr marL="2286000" lvl="4" indent="-304800" algn="l">
              <a:spcBef>
                <a:spcPts val="225"/>
              </a:spcBef>
              <a:spcAft>
                <a:spcPts val="0"/>
              </a:spcAft>
              <a:buClr>
                <a:srgbClr val="3F3F3F"/>
              </a:buClr>
              <a:buSzPts val="1200"/>
              <a:buChar char="»"/>
              <a:defRPr sz="1200">
                <a:solidFill>
                  <a:srgbClr val="3F3F3F"/>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66" name="Google Shape;66;p36"/>
          <p:cNvSpPr txBox="1">
            <a:spLocks noGrp="1"/>
          </p:cNvSpPr>
          <p:nvPr>
            <p:ph type="body" idx="4"/>
          </p:nvPr>
        </p:nvSpPr>
        <p:spPr>
          <a:xfrm>
            <a:off x="6096000" y="1981200"/>
            <a:ext cx="5486400" cy="3962400"/>
          </a:xfrm>
          <a:prstGeom prst="rect">
            <a:avLst/>
          </a:prstGeom>
          <a:noFill/>
          <a:ln>
            <a:noFill/>
          </a:ln>
        </p:spPr>
        <p:txBody>
          <a:bodyPr spcFirstLastPara="1" wrap="square" lIns="91425" tIns="0" rIns="91425" bIns="45700" anchor="t" anchorCtr="0">
            <a:noAutofit/>
          </a:bodyPr>
          <a:lstStyle>
            <a:lvl1pPr marL="457200" lvl="0" indent="-304800" algn="l">
              <a:spcBef>
                <a:spcPts val="225"/>
              </a:spcBef>
              <a:spcAft>
                <a:spcPts val="0"/>
              </a:spcAft>
              <a:buSzPts val="1200"/>
              <a:buChar char="▪"/>
              <a:defRPr sz="1200">
                <a:solidFill>
                  <a:srgbClr val="3F3F3F"/>
                </a:solidFill>
              </a:defRPr>
            </a:lvl1pPr>
            <a:lvl2pPr marL="914400" lvl="1" indent="-304800" algn="l">
              <a:spcBef>
                <a:spcPts val="225"/>
              </a:spcBef>
              <a:spcAft>
                <a:spcPts val="0"/>
              </a:spcAft>
              <a:buSzPts val="1200"/>
              <a:buChar char="•"/>
              <a:defRPr sz="1200">
                <a:solidFill>
                  <a:srgbClr val="3F3F3F"/>
                </a:solidFill>
              </a:defRPr>
            </a:lvl2pPr>
            <a:lvl3pPr marL="1371600" lvl="2" indent="-281939" algn="l">
              <a:spcBef>
                <a:spcPts val="225"/>
              </a:spcBef>
              <a:spcAft>
                <a:spcPts val="0"/>
              </a:spcAft>
              <a:buSzPts val="840"/>
              <a:buChar char="►"/>
              <a:defRPr sz="1200">
                <a:solidFill>
                  <a:srgbClr val="3F3F3F"/>
                </a:solidFill>
              </a:defRPr>
            </a:lvl3pPr>
            <a:lvl4pPr marL="1828800" lvl="3" indent="-304800" algn="l">
              <a:spcBef>
                <a:spcPts val="225"/>
              </a:spcBef>
              <a:spcAft>
                <a:spcPts val="0"/>
              </a:spcAft>
              <a:buClr>
                <a:srgbClr val="3F3F3F"/>
              </a:buClr>
              <a:buSzPts val="1200"/>
              <a:buChar char="–"/>
              <a:defRPr sz="1200">
                <a:solidFill>
                  <a:srgbClr val="3F3F3F"/>
                </a:solidFill>
              </a:defRPr>
            </a:lvl4pPr>
            <a:lvl5pPr marL="2286000" lvl="4" indent="-304800" algn="l">
              <a:spcBef>
                <a:spcPts val="225"/>
              </a:spcBef>
              <a:spcAft>
                <a:spcPts val="0"/>
              </a:spcAft>
              <a:buClr>
                <a:srgbClr val="3F3F3F"/>
              </a:buClr>
              <a:buSzPts val="1200"/>
              <a:buChar char="»"/>
              <a:defRPr sz="1200">
                <a:solidFill>
                  <a:srgbClr val="3F3F3F"/>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67" name="Google Shape;67;p36"/>
          <p:cNvSpPr txBox="1">
            <a:spLocks noGrp="1"/>
          </p:cNvSpPr>
          <p:nvPr>
            <p:ph type="sldNum" idx="12"/>
          </p:nvPr>
        </p:nvSpPr>
        <p:spPr>
          <a:xfrm>
            <a:off x="11184570" y="6595360"/>
            <a:ext cx="969433" cy="365125"/>
          </a:xfrm>
          <a:prstGeom prst="rect">
            <a:avLst/>
          </a:prstGeom>
          <a:noFill/>
          <a:ln>
            <a:noFill/>
          </a:ln>
        </p:spPr>
        <p:txBody>
          <a:bodyPr spcFirstLastPara="1" wrap="square" lIns="91425" tIns="45700" rIns="91425" bIns="45700" anchor="t" anchorCtr="0">
            <a:noAutofit/>
          </a:bodyPr>
          <a:lstStyle>
            <a:lvl1pPr marL="0" lvl="0" indent="0" algn="l">
              <a:spcBef>
                <a:spcPts val="0"/>
              </a:spcBef>
              <a:spcAft>
                <a:spcPts val="0"/>
              </a:spcAft>
              <a:buNone/>
              <a:defRPr sz="900">
                <a:solidFill>
                  <a:srgbClr val="595959"/>
                </a:solidFill>
                <a:latin typeface="Arial"/>
                <a:ea typeface="Arial"/>
                <a:cs typeface="Arial"/>
                <a:sym typeface="Arial"/>
              </a:defRPr>
            </a:lvl1pPr>
            <a:lvl2pPr marL="0" lvl="1" indent="0" algn="l">
              <a:spcBef>
                <a:spcPts val="0"/>
              </a:spcBef>
              <a:spcAft>
                <a:spcPts val="0"/>
              </a:spcAft>
              <a:buNone/>
              <a:defRPr sz="900">
                <a:solidFill>
                  <a:srgbClr val="595959"/>
                </a:solidFill>
                <a:latin typeface="Arial"/>
                <a:ea typeface="Arial"/>
                <a:cs typeface="Arial"/>
                <a:sym typeface="Arial"/>
              </a:defRPr>
            </a:lvl2pPr>
            <a:lvl3pPr marL="0" lvl="2" indent="0" algn="l">
              <a:spcBef>
                <a:spcPts val="0"/>
              </a:spcBef>
              <a:spcAft>
                <a:spcPts val="0"/>
              </a:spcAft>
              <a:buNone/>
              <a:defRPr sz="900">
                <a:solidFill>
                  <a:srgbClr val="595959"/>
                </a:solidFill>
                <a:latin typeface="Arial"/>
                <a:ea typeface="Arial"/>
                <a:cs typeface="Arial"/>
                <a:sym typeface="Arial"/>
              </a:defRPr>
            </a:lvl3pPr>
            <a:lvl4pPr marL="0" lvl="3" indent="0" algn="l">
              <a:spcBef>
                <a:spcPts val="0"/>
              </a:spcBef>
              <a:spcAft>
                <a:spcPts val="0"/>
              </a:spcAft>
              <a:buNone/>
              <a:defRPr sz="900">
                <a:solidFill>
                  <a:srgbClr val="595959"/>
                </a:solidFill>
                <a:latin typeface="Arial"/>
                <a:ea typeface="Arial"/>
                <a:cs typeface="Arial"/>
                <a:sym typeface="Arial"/>
              </a:defRPr>
            </a:lvl4pPr>
            <a:lvl5pPr marL="0" lvl="4" indent="0" algn="l">
              <a:spcBef>
                <a:spcPts val="0"/>
              </a:spcBef>
              <a:spcAft>
                <a:spcPts val="0"/>
              </a:spcAft>
              <a:buNone/>
              <a:defRPr sz="900">
                <a:solidFill>
                  <a:srgbClr val="595959"/>
                </a:solidFill>
                <a:latin typeface="Arial"/>
                <a:ea typeface="Arial"/>
                <a:cs typeface="Arial"/>
                <a:sym typeface="Arial"/>
              </a:defRPr>
            </a:lvl5pPr>
            <a:lvl6pPr marL="0" lvl="5" indent="0" algn="l">
              <a:spcBef>
                <a:spcPts val="0"/>
              </a:spcBef>
              <a:spcAft>
                <a:spcPts val="0"/>
              </a:spcAft>
              <a:buNone/>
              <a:defRPr sz="900">
                <a:solidFill>
                  <a:srgbClr val="595959"/>
                </a:solidFill>
                <a:latin typeface="Arial"/>
                <a:ea typeface="Arial"/>
                <a:cs typeface="Arial"/>
                <a:sym typeface="Arial"/>
              </a:defRPr>
            </a:lvl6pPr>
            <a:lvl7pPr marL="0" lvl="6" indent="0" algn="l">
              <a:spcBef>
                <a:spcPts val="0"/>
              </a:spcBef>
              <a:spcAft>
                <a:spcPts val="0"/>
              </a:spcAft>
              <a:buNone/>
              <a:defRPr sz="900">
                <a:solidFill>
                  <a:srgbClr val="595959"/>
                </a:solidFill>
                <a:latin typeface="Arial"/>
                <a:ea typeface="Arial"/>
                <a:cs typeface="Arial"/>
                <a:sym typeface="Arial"/>
              </a:defRPr>
            </a:lvl7pPr>
            <a:lvl8pPr marL="0" lvl="7" indent="0" algn="l">
              <a:spcBef>
                <a:spcPts val="0"/>
              </a:spcBef>
              <a:spcAft>
                <a:spcPts val="0"/>
              </a:spcAft>
              <a:buNone/>
              <a:defRPr sz="900">
                <a:solidFill>
                  <a:srgbClr val="595959"/>
                </a:solidFill>
                <a:latin typeface="Arial"/>
                <a:ea typeface="Arial"/>
                <a:cs typeface="Arial"/>
                <a:sym typeface="Arial"/>
              </a:defRPr>
            </a:lvl8pPr>
            <a:lvl9pPr marL="0" lvl="8" indent="0" algn="l">
              <a:spcBef>
                <a:spcPts val="0"/>
              </a:spcBef>
              <a:spcAft>
                <a:spcPts val="0"/>
              </a:spcAft>
              <a:buNone/>
              <a:defRPr sz="900">
                <a:solidFill>
                  <a:srgbClr val="595959"/>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0040896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47659-0805-36E8-10BA-DC99646A8A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67731C-7CDE-30E2-1E3C-89B435E9BC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601FA0-26A5-EF33-AE35-C7AF5F920128}"/>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5" name="Footer Placeholder 4">
            <a:extLst>
              <a:ext uri="{FF2B5EF4-FFF2-40B4-BE49-F238E27FC236}">
                <a16:creationId xmlns:a16="http://schemas.microsoft.com/office/drawing/2014/main" id="{1FE75A22-20A3-9EFA-3426-B113E51BE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B21226-EC18-D86B-28B2-D1E93866F774}"/>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8497721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7CF3A-F661-E5C4-72B9-8A0CE85E8E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3E1D0F-1806-1407-7F81-F796986060C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800E08F-1656-D9E6-30E9-6296198F82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6A37EA-9662-7C93-3631-71050B81F343}"/>
              </a:ext>
            </a:extLst>
          </p:cNvPr>
          <p:cNvSpPr>
            <a:spLocks noGrp="1"/>
          </p:cNvSpPr>
          <p:nvPr>
            <p:ph type="dt" sz="half" idx="10"/>
          </p:nvPr>
        </p:nvSpPr>
        <p:spPr/>
        <p:txBody>
          <a:bodyPr/>
          <a:lstStyle/>
          <a:p>
            <a:fld id="{00CBDDB4-F087-4925-8285-06C8FCBE569D}" type="datetimeFigureOut">
              <a:rPr lang="en-US" smtClean="0"/>
              <a:t>3/21/24</a:t>
            </a:fld>
            <a:endParaRPr lang="en-US"/>
          </a:p>
        </p:txBody>
      </p:sp>
      <p:sp>
        <p:nvSpPr>
          <p:cNvPr id="6" name="Footer Placeholder 5">
            <a:extLst>
              <a:ext uri="{FF2B5EF4-FFF2-40B4-BE49-F238E27FC236}">
                <a16:creationId xmlns:a16="http://schemas.microsoft.com/office/drawing/2014/main" id="{1B3C92A3-54CB-5ABA-D8A3-F74EA32F71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D428E5-E1E2-B202-D181-52F240A1DC6B}"/>
              </a:ext>
            </a:extLst>
          </p:cNvPr>
          <p:cNvSpPr>
            <a:spLocks noGrp="1"/>
          </p:cNvSpPr>
          <p:nvPr>
            <p:ph type="sldNum" sz="quarter" idx="12"/>
          </p:nvPr>
        </p:nvSpPr>
        <p:spPr/>
        <p:txBody>
          <a:bodyPr/>
          <a:lstStyle/>
          <a:p>
            <a:fld id="{0B12A6C6-F2AD-40D9-9AE6-8FE5121D6C56}" type="slidenum">
              <a:rPr lang="en-US" smtClean="0"/>
              <a:t>‹#›</a:t>
            </a:fld>
            <a:endParaRPr lang="en-US"/>
          </a:p>
        </p:txBody>
      </p:sp>
    </p:spTree>
    <p:extLst>
      <p:ext uri="{BB962C8B-B14F-4D97-AF65-F5344CB8AC3E}">
        <p14:creationId xmlns:p14="http://schemas.microsoft.com/office/powerpoint/2010/main" val="27548262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E76FC-626D-0AA4-4205-16DD608E252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E85B3CA-DA39-0DCB-92C7-6F74BCA6863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85170F-9430-BC35-147D-8884242E511A}"/>
              </a:ext>
            </a:extLst>
          </p:cNvPr>
          <p:cNvSpPr>
            <a:spLocks noGrp="1"/>
          </p:cNvSpPr>
          <p:nvPr>
            <p:ph type="dt" sz="half" idx="10"/>
          </p:nvPr>
        </p:nvSpPr>
        <p:spPr/>
        <p:txBody>
          <a:bodyPr/>
          <a:lstStyle/>
          <a:p>
            <a:fld id="{00CBDDB4-F087-4925-8285-06C8FCBE569D}" type="datetimeFigureOut">
              <a:rPr lang="en-US" smtClean="0"/>
              <a:t>3/21/24</a:t>
            </a:fld>
            <a:endParaRPr lang="en-US"/>
          </a:p>
        </p:txBody>
      </p:sp>
      <p:sp>
        <p:nvSpPr>
          <p:cNvPr id="5" name="Footer Placeholder 4">
            <a:extLst>
              <a:ext uri="{FF2B5EF4-FFF2-40B4-BE49-F238E27FC236}">
                <a16:creationId xmlns:a16="http://schemas.microsoft.com/office/drawing/2014/main" id="{A626D3FE-C566-DF01-F132-83E32E8954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A5662-7DFE-AC69-EF8B-36F6C01ADEDF}"/>
              </a:ext>
            </a:extLst>
          </p:cNvPr>
          <p:cNvSpPr>
            <a:spLocks noGrp="1"/>
          </p:cNvSpPr>
          <p:nvPr>
            <p:ph type="sldNum" sz="quarter" idx="12"/>
          </p:nvPr>
        </p:nvSpPr>
        <p:spPr/>
        <p:txBody>
          <a:bodyPr/>
          <a:lstStyle/>
          <a:p>
            <a:fld id="{0B12A6C6-F2AD-40D9-9AE6-8FE5121D6C56}" type="slidenum">
              <a:rPr lang="en-US" smtClean="0"/>
              <a:t>‹#›</a:t>
            </a:fld>
            <a:endParaRPr lang="en-US"/>
          </a:p>
        </p:txBody>
      </p:sp>
    </p:spTree>
    <p:extLst>
      <p:ext uri="{BB962C8B-B14F-4D97-AF65-F5344CB8AC3E}">
        <p14:creationId xmlns:p14="http://schemas.microsoft.com/office/powerpoint/2010/main" val="2976783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9C128-5A92-D74F-A113-03475BC228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B7DE07-8ED4-3940-8D37-261790924C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E34F43-0E21-0544-B852-06FE925378CC}"/>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5" name="Footer Placeholder 4">
            <a:extLst>
              <a:ext uri="{FF2B5EF4-FFF2-40B4-BE49-F238E27FC236}">
                <a16:creationId xmlns:a16="http://schemas.microsoft.com/office/drawing/2014/main" id="{8D1D3289-9466-CE46-A5BE-AE337A4D3D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89925F-C297-6443-B541-4484E27463AA}"/>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3413692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E575D2-8094-3A2A-F08F-1E4314732F33}"/>
              </a:ext>
            </a:extLst>
          </p:cNvPr>
          <p:cNvSpPr>
            <a:spLocks noGrp="1"/>
          </p:cNvSpPr>
          <p:nvPr>
            <p:ph type="dt" sz="half" idx="10"/>
          </p:nvPr>
        </p:nvSpPr>
        <p:spPr/>
        <p:txBody>
          <a:bodyPr/>
          <a:lstStyle/>
          <a:p>
            <a:fld id="{00CBDDB4-F087-4925-8285-06C8FCBE569D}" type="datetimeFigureOut">
              <a:rPr lang="en-US" smtClean="0"/>
              <a:t>3/21/24</a:t>
            </a:fld>
            <a:endParaRPr lang="en-US"/>
          </a:p>
        </p:txBody>
      </p:sp>
      <p:sp>
        <p:nvSpPr>
          <p:cNvPr id="3" name="Footer Placeholder 2">
            <a:extLst>
              <a:ext uri="{FF2B5EF4-FFF2-40B4-BE49-F238E27FC236}">
                <a16:creationId xmlns:a16="http://schemas.microsoft.com/office/drawing/2014/main" id="{0A7EC338-206E-ED08-2C82-FF0851B1801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F5551B-EA54-A8A5-9CD5-D6879B30FE6D}"/>
              </a:ext>
            </a:extLst>
          </p:cNvPr>
          <p:cNvSpPr>
            <a:spLocks noGrp="1"/>
          </p:cNvSpPr>
          <p:nvPr>
            <p:ph type="sldNum" sz="quarter" idx="12"/>
          </p:nvPr>
        </p:nvSpPr>
        <p:spPr/>
        <p:txBody>
          <a:bodyPr/>
          <a:lstStyle/>
          <a:p>
            <a:fld id="{0B12A6C6-F2AD-40D9-9AE6-8FE5121D6C56}" type="slidenum">
              <a:rPr lang="en-US" smtClean="0"/>
              <a:t>‹#›</a:t>
            </a:fld>
            <a:endParaRPr lang="en-US"/>
          </a:p>
        </p:txBody>
      </p:sp>
    </p:spTree>
    <p:extLst>
      <p:ext uri="{BB962C8B-B14F-4D97-AF65-F5344CB8AC3E}">
        <p14:creationId xmlns:p14="http://schemas.microsoft.com/office/powerpoint/2010/main" val="9264692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5931E-2236-0F44-88D2-35FA227BE8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43F77-448B-7C4D-877F-FF4FC9341B7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2D4E4D-03D1-344A-AB63-6CBD0ABCC824}"/>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5" name="Footer Placeholder 4">
            <a:extLst>
              <a:ext uri="{FF2B5EF4-FFF2-40B4-BE49-F238E27FC236}">
                <a16:creationId xmlns:a16="http://schemas.microsoft.com/office/drawing/2014/main" id="{7218159C-8AFD-FB41-8C43-3519A6F7DA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390F6C-756B-8945-A365-D2E268A69A1D}"/>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1645532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55B2A-7367-BB4B-839E-2E881C93E3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248F19-1300-034D-A8FC-8CDB14FA7D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6280F54-1524-9D4F-BA3C-6820739581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64A14F6-E94C-3548-A17A-E1909B109371}"/>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6" name="Footer Placeholder 5">
            <a:extLst>
              <a:ext uri="{FF2B5EF4-FFF2-40B4-BE49-F238E27FC236}">
                <a16:creationId xmlns:a16="http://schemas.microsoft.com/office/drawing/2014/main" id="{AB615DDC-020A-474E-8475-A048C46BD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CCBC8F-A5AC-4145-890A-21203142CEE9}"/>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4198197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DDC5A-27F2-4A42-8D6A-C11376DCCB5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F75EBC-645F-1C41-8421-6AC16DD4D5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B84297-2EF1-7349-97F3-304D4D4CF01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A5D93A-87A0-2D4D-BE10-971F086572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39E5F1D-FE57-9948-8F26-D3D90FFD31E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BF285F8-5656-4641-9288-E7B17E2F6C48}"/>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8" name="Footer Placeholder 7">
            <a:extLst>
              <a:ext uri="{FF2B5EF4-FFF2-40B4-BE49-F238E27FC236}">
                <a16:creationId xmlns:a16="http://schemas.microsoft.com/office/drawing/2014/main" id="{DA230417-72AA-CE40-A8AD-469D0709ACA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CAC417-7B72-D345-B973-F23183AC1F12}"/>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38272851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70596-BE25-EE41-85FF-5511396AC2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4697325-F316-5743-834C-6457E2BD2BAA}"/>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4" name="Footer Placeholder 3">
            <a:extLst>
              <a:ext uri="{FF2B5EF4-FFF2-40B4-BE49-F238E27FC236}">
                <a16:creationId xmlns:a16="http://schemas.microsoft.com/office/drawing/2014/main" id="{44B548C2-EFD9-0445-94B2-603923D4C25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306F22E-746A-C94E-A5DD-927466C43352}"/>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2422627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F08C25-7BC6-4D40-B42C-AD3F53A7F35A}"/>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3" name="Footer Placeholder 2">
            <a:extLst>
              <a:ext uri="{FF2B5EF4-FFF2-40B4-BE49-F238E27FC236}">
                <a16:creationId xmlns:a16="http://schemas.microsoft.com/office/drawing/2014/main" id="{899A9D1D-E088-B44B-8414-757966216CC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74529BE-2651-6E4C-A43E-8E3F599FDD5C}"/>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3111032145"/>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03F6A-9E73-4949-BF96-446261FC82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FDE165-CA55-6C4C-8C48-B4331F8C3B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CDC4B2-E8DD-1449-9718-EA3E6F67DE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D476E6-4D76-044B-92AF-51B56F60D7C3}"/>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6" name="Footer Placeholder 5">
            <a:extLst>
              <a:ext uri="{FF2B5EF4-FFF2-40B4-BE49-F238E27FC236}">
                <a16:creationId xmlns:a16="http://schemas.microsoft.com/office/drawing/2014/main" id="{A02C51B7-39BB-974F-A610-E5FDE66FA6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F10610-B72A-A141-81D6-F9FE4217D3C5}"/>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3698875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D121B-4014-F14C-A473-D1C7625B95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372E93-6AA7-E24D-A12A-8EFA7CFF8A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89CCDD-E3DF-F54C-AF43-FE74930389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C6098B-1256-0842-ABC6-17FB3134164C}"/>
              </a:ext>
            </a:extLst>
          </p:cNvPr>
          <p:cNvSpPr>
            <a:spLocks noGrp="1"/>
          </p:cNvSpPr>
          <p:nvPr>
            <p:ph type="dt" sz="half" idx="10"/>
          </p:nvPr>
        </p:nvSpPr>
        <p:spPr/>
        <p:txBody>
          <a:bodyPr/>
          <a:lstStyle/>
          <a:p>
            <a:fld id="{CCBDED92-0E67-7046-8FEE-F2F1A4613FB6}" type="datetimeFigureOut">
              <a:rPr lang="en-US" smtClean="0"/>
              <a:t>3/21/24</a:t>
            </a:fld>
            <a:endParaRPr lang="en-US"/>
          </a:p>
        </p:txBody>
      </p:sp>
      <p:sp>
        <p:nvSpPr>
          <p:cNvPr id="6" name="Footer Placeholder 5">
            <a:extLst>
              <a:ext uri="{FF2B5EF4-FFF2-40B4-BE49-F238E27FC236}">
                <a16:creationId xmlns:a16="http://schemas.microsoft.com/office/drawing/2014/main" id="{1FA86E31-3A81-A54D-A9A0-80FE6A10FF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F7482D-330B-394A-A0CF-B90572146CC7}"/>
              </a:ext>
            </a:extLst>
          </p:cNvPr>
          <p:cNvSpPr>
            <a:spLocks noGrp="1"/>
          </p:cNvSpPr>
          <p:nvPr>
            <p:ph type="sldNum" sz="quarter" idx="12"/>
          </p:nvPr>
        </p:nvSpPr>
        <p:spPr/>
        <p:txBody>
          <a:bodyPr/>
          <a:lstStyle/>
          <a:p>
            <a:fld id="{69C2924C-FFAE-2643-BD3F-5C66F73FD2A2}" type="slidenum">
              <a:rPr lang="en-US" smtClean="0"/>
              <a:t>‹#›</a:t>
            </a:fld>
            <a:endParaRPr lang="en-US"/>
          </a:p>
        </p:txBody>
      </p:sp>
    </p:spTree>
    <p:extLst>
      <p:ext uri="{BB962C8B-B14F-4D97-AF65-F5344CB8AC3E}">
        <p14:creationId xmlns:p14="http://schemas.microsoft.com/office/powerpoint/2010/main" val="861802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image" Target="../media/image1.png"/><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4B0142B-8CDC-474C-8D98-D3E9D3FD4A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6A095AD-A2AA-E242-8AE8-2F7BE8EE2E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35EF11-D0F3-DC48-99BE-C8F922AE48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BDED92-0E67-7046-8FEE-F2F1A4613FB6}" type="datetimeFigureOut">
              <a:rPr lang="en-US" smtClean="0"/>
              <a:t>3/21/24</a:t>
            </a:fld>
            <a:endParaRPr lang="en-US"/>
          </a:p>
        </p:txBody>
      </p:sp>
      <p:sp>
        <p:nvSpPr>
          <p:cNvPr id="5" name="Footer Placeholder 4">
            <a:extLst>
              <a:ext uri="{FF2B5EF4-FFF2-40B4-BE49-F238E27FC236}">
                <a16:creationId xmlns:a16="http://schemas.microsoft.com/office/drawing/2014/main" id="{56273F98-86B4-3D49-9E2F-B198707D42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910349A-8111-1F4C-865C-11D16144B8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C2924C-FFAE-2643-BD3F-5C66F73FD2A2}" type="slidenum">
              <a:rPr lang="en-US" smtClean="0"/>
              <a:t>‹#›</a:t>
            </a:fld>
            <a:endParaRPr lang="en-US"/>
          </a:p>
        </p:txBody>
      </p:sp>
    </p:spTree>
    <p:extLst>
      <p:ext uri="{BB962C8B-B14F-4D97-AF65-F5344CB8AC3E}">
        <p14:creationId xmlns:p14="http://schemas.microsoft.com/office/powerpoint/2010/main" val="13930376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D8D8D8"/>
        </a:solidFill>
        <a:effectLst/>
      </p:bgPr>
    </p:bg>
    <p:spTree>
      <p:nvGrpSpPr>
        <p:cNvPr id="1" name="Shape 27"/>
        <p:cNvGrpSpPr/>
        <p:nvPr/>
      </p:nvGrpSpPr>
      <p:grpSpPr>
        <a:xfrm>
          <a:off x="0" y="0"/>
          <a:ext cx="0" cy="0"/>
          <a:chOff x="0" y="0"/>
          <a:chExt cx="0" cy="0"/>
        </a:xfrm>
      </p:grpSpPr>
      <p:pic>
        <p:nvPicPr>
          <p:cNvPr id="28" name="Google Shape;28;p31"/>
          <p:cNvPicPr preferRelativeResize="0"/>
          <p:nvPr/>
        </p:nvPicPr>
        <p:blipFill rotWithShape="1">
          <a:blip r:embed="rId11">
            <a:alphaModFix/>
          </a:blip>
          <a:srcRect/>
          <a:stretch/>
        </p:blipFill>
        <p:spPr>
          <a:xfrm>
            <a:off x="0" y="0"/>
            <a:ext cx="12192000" cy="6857999"/>
          </a:xfrm>
          <a:prstGeom prst="rect">
            <a:avLst/>
          </a:prstGeom>
          <a:noFill/>
          <a:ln>
            <a:noFill/>
          </a:ln>
        </p:spPr>
      </p:pic>
      <p:sp>
        <p:nvSpPr>
          <p:cNvPr id="29" name="Google Shape;29;p31"/>
          <p:cNvSpPr/>
          <p:nvPr userDrawn="1"/>
        </p:nvSpPr>
        <p:spPr>
          <a:xfrm>
            <a:off x="201930" y="243138"/>
            <a:ext cx="11788140" cy="6351139"/>
          </a:xfrm>
          <a:prstGeom prst="roundRect">
            <a:avLst>
              <a:gd name="adj" fmla="val 2258"/>
            </a:avLst>
          </a:prstGeom>
          <a:gradFill>
            <a:gsLst>
              <a:gs pos="0">
                <a:schemeClr val="lt1"/>
              </a:gs>
              <a:gs pos="96000">
                <a:srgbClr val="92D050"/>
              </a:gs>
              <a:gs pos="95000">
                <a:schemeClr val="bg1"/>
              </a:gs>
              <a:gs pos="100000">
                <a:srgbClr val="00B0F0"/>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30" name="Google Shape;30;p31"/>
          <p:cNvSpPr txBox="1">
            <a:spLocks noGrp="1"/>
          </p:cNvSpPr>
          <p:nvPr>
            <p:ph type="title"/>
          </p:nvPr>
        </p:nvSpPr>
        <p:spPr>
          <a:xfrm>
            <a:off x="406400" y="274638"/>
            <a:ext cx="11176000" cy="80645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3200" b="1" i="0" u="none" strike="noStrike" cap="none">
                <a:solidFill>
                  <a:srgbClr val="3F3F3F"/>
                </a:solidFill>
                <a:latin typeface="Arial"/>
                <a:ea typeface="Arial"/>
                <a:cs typeface="Arial"/>
                <a:sym typeface="Arial"/>
              </a:defRPr>
            </a:lvl1pPr>
            <a:lvl2pPr marR="0" lvl="1" algn="l" rtl="0">
              <a:spcBef>
                <a:spcPts val="0"/>
              </a:spcBef>
              <a:spcAft>
                <a:spcPts val="0"/>
              </a:spcAft>
              <a:buSzPts val="1400"/>
              <a:buNone/>
              <a:defRPr sz="1800" b="1" i="0" u="none" strike="noStrike" cap="none">
                <a:solidFill>
                  <a:srgbClr val="978473"/>
                </a:solidFill>
                <a:latin typeface="Arial"/>
                <a:ea typeface="Arial"/>
                <a:cs typeface="Arial"/>
                <a:sym typeface="Arial"/>
              </a:defRPr>
            </a:lvl2pPr>
            <a:lvl3pPr marR="0" lvl="2" algn="l" rtl="0">
              <a:spcBef>
                <a:spcPts val="0"/>
              </a:spcBef>
              <a:spcAft>
                <a:spcPts val="0"/>
              </a:spcAft>
              <a:buSzPts val="1400"/>
              <a:buNone/>
              <a:defRPr sz="1800" b="1" i="0" u="none" strike="noStrike" cap="none">
                <a:solidFill>
                  <a:srgbClr val="978473"/>
                </a:solidFill>
                <a:latin typeface="Arial"/>
                <a:ea typeface="Arial"/>
                <a:cs typeface="Arial"/>
                <a:sym typeface="Arial"/>
              </a:defRPr>
            </a:lvl3pPr>
            <a:lvl4pPr marR="0" lvl="3" algn="l" rtl="0">
              <a:spcBef>
                <a:spcPts val="0"/>
              </a:spcBef>
              <a:spcAft>
                <a:spcPts val="0"/>
              </a:spcAft>
              <a:buSzPts val="1400"/>
              <a:buNone/>
              <a:defRPr sz="1800" b="1" i="0" u="none" strike="noStrike" cap="none">
                <a:solidFill>
                  <a:srgbClr val="978473"/>
                </a:solidFill>
                <a:latin typeface="Arial"/>
                <a:ea typeface="Arial"/>
                <a:cs typeface="Arial"/>
                <a:sym typeface="Arial"/>
              </a:defRPr>
            </a:lvl4pPr>
            <a:lvl5pPr marR="0" lvl="4" algn="l" rtl="0">
              <a:spcBef>
                <a:spcPts val="0"/>
              </a:spcBef>
              <a:spcAft>
                <a:spcPts val="0"/>
              </a:spcAft>
              <a:buSzPts val="1400"/>
              <a:buNone/>
              <a:defRPr sz="1800" b="1" i="0" u="none" strike="noStrike" cap="none">
                <a:solidFill>
                  <a:srgbClr val="978473"/>
                </a:solidFill>
                <a:latin typeface="Arial"/>
                <a:ea typeface="Arial"/>
                <a:cs typeface="Arial"/>
                <a:sym typeface="Arial"/>
              </a:defRPr>
            </a:lvl5pPr>
            <a:lvl6pPr marR="0" lvl="5" algn="l" rtl="0">
              <a:spcBef>
                <a:spcPts val="0"/>
              </a:spcBef>
              <a:spcAft>
                <a:spcPts val="0"/>
              </a:spcAft>
              <a:buSzPts val="1400"/>
              <a:buNone/>
              <a:defRPr sz="33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33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33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3300" b="0" i="0" u="none" strike="noStrike" cap="none">
                <a:solidFill>
                  <a:schemeClr val="dk1"/>
                </a:solidFill>
                <a:latin typeface="Arial"/>
                <a:ea typeface="Arial"/>
                <a:cs typeface="Arial"/>
                <a:sym typeface="Arial"/>
              </a:defRPr>
            </a:lvl9pPr>
          </a:lstStyle>
          <a:p>
            <a:endParaRPr/>
          </a:p>
        </p:txBody>
      </p:sp>
      <p:sp>
        <p:nvSpPr>
          <p:cNvPr id="31" name="Google Shape;31;p31"/>
          <p:cNvSpPr txBox="1">
            <a:spLocks noGrp="1"/>
          </p:cNvSpPr>
          <p:nvPr>
            <p:ph type="body" idx="1"/>
          </p:nvPr>
        </p:nvSpPr>
        <p:spPr>
          <a:xfrm>
            <a:off x="1291167" y="5975981"/>
            <a:ext cx="11176000" cy="4709669"/>
          </a:xfrm>
          <a:prstGeom prst="rect">
            <a:avLst/>
          </a:prstGeom>
          <a:noFill/>
          <a:ln>
            <a:noFill/>
          </a:ln>
        </p:spPr>
        <p:txBody>
          <a:bodyPr spcFirstLastPara="1" wrap="square" lIns="91425" tIns="45700" rIns="91425" bIns="45700" anchor="t" anchorCtr="0">
            <a:noAutofit/>
          </a:bodyPr>
          <a:lstStyle>
            <a:lvl1pPr marL="457200" marR="0" lvl="0" indent="-355600" algn="l" rtl="0">
              <a:spcBef>
                <a:spcPts val="225"/>
              </a:spcBef>
              <a:spcAft>
                <a:spcPts val="0"/>
              </a:spcAft>
              <a:buClr>
                <a:srgbClr val="FF0000"/>
              </a:buClr>
              <a:buSzPts val="2000"/>
              <a:buFont typeface="Noto Sans Symbols"/>
              <a:buChar char="▪"/>
              <a:defRPr sz="2000" b="1" i="0" u="none" strike="noStrike" cap="none">
                <a:solidFill>
                  <a:srgbClr val="3F3F3F"/>
                </a:solidFill>
                <a:latin typeface="Arial"/>
                <a:ea typeface="Arial"/>
                <a:cs typeface="Arial"/>
                <a:sym typeface="Arial"/>
              </a:defRPr>
            </a:lvl1pPr>
            <a:lvl2pPr marL="914400" marR="0" lvl="1" indent="-342900" algn="l" rtl="0">
              <a:spcBef>
                <a:spcPts val="225"/>
              </a:spcBef>
              <a:spcAft>
                <a:spcPts val="0"/>
              </a:spcAft>
              <a:buClr>
                <a:srgbClr val="FF0000"/>
              </a:buClr>
              <a:buSzPts val="1800"/>
              <a:buFont typeface="Arial"/>
              <a:buChar char="•"/>
              <a:defRPr sz="1800" b="1" i="0" u="none" strike="noStrike" cap="none">
                <a:solidFill>
                  <a:srgbClr val="3F3F3F"/>
                </a:solidFill>
                <a:latin typeface="Arial"/>
                <a:ea typeface="Arial"/>
                <a:cs typeface="Arial"/>
                <a:sym typeface="Arial"/>
              </a:defRPr>
            </a:lvl2pPr>
            <a:lvl3pPr marL="1371600" marR="0" lvl="2" indent="-299719" algn="l" rtl="0">
              <a:spcBef>
                <a:spcPts val="225"/>
              </a:spcBef>
              <a:spcAft>
                <a:spcPts val="0"/>
              </a:spcAft>
              <a:buClr>
                <a:srgbClr val="FF0000"/>
              </a:buClr>
              <a:buSzPts val="1120"/>
              <a:buFont typeface="Arial"/>
              <a:buChar char="►"/>
              <a:defRPr sz="1600" b="1" i="0" u="none" strike="noStrike" cap="none">
                <a:solidFill>
                  <a:srgbClr val="3F3F3F"/>
                </a:solidFill>
                <a:latin typeface="Arial"/>
                <a:ea typeface="Arial"/>
                <a:cs typeface="Arial"/>
                <a:sym typeface="Arial"/>
              </a:defRPr>
            </a:lvl3pPr>
            <a:lvl4pPr marL="1828800" marR="0" lvl="3" indent="-330200" algn="l" rtl="0">
              <a:spcBef>
                <a:spcPts val="225"/>
              </a:spcBef>
              <a:spcAft>
                <a:spcPts val="0"/>
              </a:spcAft>
              <a:buClr>
                <a:srgbClr val="3F3F3F"/>
              </a:buClr>
              <a:buSzPts val="1600"/>
              <a:buFont typeface="Arial"/>
              <a:buChar char="–"/>
              <a:defRPr sz="1600" b="1" i="0" u="none" strike="noStrike" cap="none">
                <a:solidFill>
                  <a:srgbClr val="3F3F3F"/>
                </a:solidFill>
                <a:latin typeface="Arial"/>
                <a:ea typeface="Arial"/>
                <a:cs typeface="Arial"/>
                <a:sym typeface="Arial"/>
              </a:defRPr>
            </a:lvl4pPr>
            <a:lvl5pPr marL="2286000" marR="0" lvl="4" indent="-330200" algn="l" rtl="0">
              <a:spcBef>
                <a:spcPts val="225"/>
              </a:spcBef>
              <a:spcAft>
                <a:spcPts val="0"/>
              </a:spcAft>
              <a:buClr>
                <a:srgbClr val="3F3F3F"/>
              </a:buClr>
              <a:buSzPts val="1600"/>
              <a:buFont typeface="Arial"/>
              <a:buChar char="»"/>
              <a:defRPr sz="1600" b="1" i="0" u="none" strike="noStrike" cap="none">
                <a:solidFill>
                  <a:srgbClr val="3F3F3F"/>
                </a:solidFill>
                <a:latin typeface="Arial"/>
                <a:ea typeface="Arial"/>
                <a:cs typeface="Arial"/>
                <a:sym typeface="Arial"/>
              </a:defRPr>
            </a:lvl5pPr>
            <a:lvl6pPr marL="2743200" marR="0" lvl="5"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dirty="0"/>
          </a:p>
        </p:txBody>
      </p:sp>
      <p:sp>
        <p:nvSpPr>
          <p:cNvPr id="32" name="Google Shape;32;p31"/>
          <p:cNvSpPr txBox="1">
            <a:spLocks noGrp="1"/>
          </p:cNvSpPr>
          <p:nvPr>
            <p:ph type="sldNum" idx="12"/>
          </p:nvPr>
        </p:nvSpPr>
        <p:spPr>
          <a:xfrm>
            <a:off x="11184570" y="6595360"/>
            <a:ext cx="969433" cy="365125"/>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900">
                <a:solidFill>
                  <a:srgbClr val="595959"/>
                </a:solidFill>
                <a:latin typeface="Arial"/>
                <a:ea typeface="Arial"/>
                <a:cs typeface="Arial"/>
                <a:sym typeface="Arial"/>
              </a:defRPr>
            </a:lvl1pPr>
            <a:lvl2pPr marL="0" marR="0" lvl="1" indent="0" algn="r" rtl="0">
              <a:spcBef>
                <a:spcPts val="0"/>
              </a:spcBef>
              <a:spcAft>
                <a:spcPts val="0"/>
              </a:spcAft>
              <a:buNone/>
              <a:defRPr sz="900">
                <a:solidFill>
                  <a:srgbClr val="595959"/>
                </a:solidFill>
                <a:latin typeface="Arial"/>
                <a:ea typeface="Arial"/>
                <a:cs typeface="Arial"/>
                <a:sym typeface="Arial"/>
              </a:defRPr>
            </a:lvl2pPr>
            <a:lvl3pPr marL="0" marR="0" lvl="2" indent="0" algn="r" rtl="0">
              <a:spcBef>
                <a:spcPts val="0"/>
              </a:spcBef>
              <a:spcAft>
                <a:spcPts val="0"/>
              </a:spcAft>
              <a:buNone/>
              <a:defRPr sz="900">
                <a:solidFill>
                  <a:srgbClr val="595959"/>
                </a:solidFill>
                <a:latin typeface="Arial"/>
                <a:ea typeface="Arial"/>
                <a:cs typeface="Arial"/>
                <a:sym typeface="Arial"/>
              </a:defRPr>
            </a:lvl3pPr>
            <a:lvl4pPr marL="0" marR="0" lvl="3" indent="0" algn="r" rtl="0">
              <a:spcBef>
                <a:spcPts val="0"/>
              </a:spcBef>
              <a:spcAft>
                <a:spcPts val="0"/>
              </a:spcAft>
              <a:buNone/>
              <a:defRPr sz="900">
                <a:solidFill>
                  <a:srgbClr val="595959"/>
                </a:solidFill>
                <a:latin typeface="Arial"/>
                <a:ea typeface="Arial"/>
                <a:cs typeface="Arial"/>
                <a:sym typeface="Arial"/>
              </a:defRPr>
            </a:lvl4pPr>
            <a:lvl5pPr marL="0" marR="0" lvl="4" indent="0" algn="r" rtl="0">
              <a:spcBef>
                <a:spcPts val="0"/>
              </a:spcBef>
              <a:spcAft>
                <a:spcPts val="0"/>
              </a:spcAft>
              <a:buNone/>
              <a:defRPr sz="900">
                <a:solidFill>
                  <a:srgbClr val="595959"/>
                </a:solidFill>
                <a:latin typeface="Arial"/>
                <a:ea typeface="Arial"/>
                <a:cs typeface="Arial"/>
                <a:sym typeface="Arial"/>
              </a:defRPr>
            </a:lvl5pPr>
            <a:lvl6pPr marL="0" marR="0" lvl="5" indent="0" algn="r" rtl="0">
              <a:spcBef>
                <a:spcPts val="0"/>
              </a:spcBef>
              <a:spcAft>
                <a:spcPts val="0"/>
              </a:spcAft>
              <a:buNone/>
              <a:defRPr sz="900">
                <a:solidFill>
                  <a:srgbClr val="595959"/>
                </a:solidFill>
                <a:latin typeface="Arial"/>
                <a:ea typeface="Arial"/>
                <a:cs typeface="Arial"/>
                <a:sym typeface="Arial"/>
              </a:defRPr>
            </a:lvl6pPr>
            <a:lvl7pPr marL="0" marR="0" lvl="6" indent="0" algn="r" rtl="0">
              <a:spcBef>
                <a:spcPts val="0"/>
              </a:spcBef>
              <a:spcAft>
                <a:spcPts val="0"/>
              </a:spcAft>
              <a:buNone/>
              <a:defRPr sz="900">
                <a:solidFill>
                  <a:srgbClr val="595959"/>
                </a:solidFill>
                <a:latin typeface="Arial"/>
                <a:ea typeface="Arial"/>
                <a:cs typeface="Arial"/>
                <a:sym typeface="Arial"/>
              </a:defRPr>
            </a:lvl7pPr>
            <a:lvl8pPr marL="0" marR="0" lvl="7" indent="0" algn="r" rtl="0">
              <a:spcBef>
                <a:spcPts val="0"/>
              </a:spcBef>
              <a:spcAft>
                <a:spcPts val="0"/>
              </a:spcAft>
              <a:buNone/>
              <a:defRPr sz="900">
                <a:solidFill>
                  <a:srgbClr val="595959"/>
                </a:solidFill>
                <a:latin typeface="Arial"/>
                <a:ea typeface="Arial"/>
                <a:cs typeface="Arial"/>
                <a:sym typeface="Arial"/>
              </a:defRPr>
            </a:lvl8pPr>
            <a:lvl9pPr marL="0" marR="0" lvl="8" indent="0" algn="r" rtl="0">
              <a:spcBef>
                <a:spcPts val="0"/>
              </a:spcBef>
              <a:spcAft>
                <a:spcPts val="0"/>
              </a:spcAft>
              <a:buNone/>
              <a:defRPr sz="900">
                <a:solidFill>
                  <a:srgbClr val="59595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34" name="Google Shape;34;p31"/>
          <p:cNvCxnSpPr/>
          <p:nvPr/>
        </p:nvCxnSpPr>
        <p:spPr>
          <a:xfrm>
            <a:off x="406400" y="6309360"/>
            <a:ext cx="11358880" cy="0"/>
          </a:xfrm>
          <a:prstGeom prst="straightConnector1">
            <a:avLst/>
          </a:prstGeom>
          <a:noFill/>
          <a:ln w="19050" cap="flat" cmpd="sng">
            <a:solidFill>
              <a:schemeClr val="dk1"/>
            </a:solidFill>
            <a:prstDash val="solid"/>
            <a:round/>
            <a:headEnd type="none" w="sm" len="sm"/>
            <a:tailEnd type="none" w="sm" len="sm"/>
          </a:ln>
        </p:spPr>
      </p:cxnSp>
      <p:sp>
        <p:nvSpPr>
          <p:cNvPr id="35" name="Google Shape;35;p31"/>
          <p:cNvSpPr txBox="1"/>
          <p:nvPr/>
        </p:nvSpPr>
        <p:spPr>
          <a:xfrm>
            <a:off x="413316" y="6286500"/>
            <a:ext cx="11351964"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a:solidFill>
                  <a:schemeClr val="dk1"/>
                </a:solidFill>
                <a:latin typeface="Arial"/>
                <a:ea typeface="Arial"/>
                <a:cs typeface="Arial"/>
                <a:sym typeface="Arial"/>
              </a:rPr>
              <a:t>US Army Corps of Engineers</a:t>
            </a:r>
            <a:endParaRPr/>
          </a:p>
        </p:txBody>
      </p:sp>
      <p:sp>
        <p:nvSpPr>
          <p:cNvPr id="36" name="Google Shape;36;p31"/>
          <p:cNvSpPr txBox="1"/>
          <p:nvPr/>
        </p:nvSpPr>
        <p:spPr>
          <a:xfrm>
            <a:off x="0" y="0"/>
            <a:ext cx="12192000" cy="24622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000" b="1">
                <a:solidFill>
                  <a:srgbClr val="757575"/>
                </a:solidFill>
                <a:latin typeface="Arial"/>
                <a:ea typeface="Arial"/>
                <a:cs typeface="Arial"/>
                <a:sym typeface="Arial"/>
              </a:rPr>
              <a:t>UNCLASSIFIED</a:t>
            </a:r>
            <a:endParaRPr/>
          </a:p>
        </p:txBody>
      </p:sp>
      <p:sp>
        <p:nvSpPr>
          <p:cNvPr id="37" name="Google Shape;37;p31"/>
          <p:cNvSpPr txBox="1"/>
          <p:nvPr/>
        </p:nvSpPr>
        <p:spPr>
          <a:xfrm>
            <a:off x="-6773" y="6583538"/>
            <a:ext cx="12192000" cy="24622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000" b="1">
                <a:solidFill>
                  <a:srgbClr val="757575"/>
                </a:solidFill>
                <a:latin typeface="Arial"/>
                <a:ea typeface="Arial"/>
                <a:cs typeface="Arial"/>
                <a:sym typeface="Arial"/>
              </a:rPr>
              <a:t>UNCLASSIFIED</a:t>
            </a:r>
            <a:endParaRPr/>
          </a:p>
        </p:txBody>
      </p:sp>
    </p:spTree>
    <p:extLst>
      <p:ext uri="{BB962C8B-B14F-4D97-AF65-F5344CB8AC3E}">
        <p14:creationId xmlns:p14="http://schemas.microsoft.com/office/powerpoint/2010/main" val="2569851792"/>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9" r:id="rId7"/>
    <p:sldLayoutId id="2147483670" r:id="rId8"/>
    <p:sldLayoutId id="2147483671"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37.emf"/></Relationships>
</file>

<file path=ppt/slides/_rels/slide12.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8.png"/><Relationship Id="rId7" Type="http://schemas.openxmlformats.org/officeDocument/2006/relationships/image" Target="../media/image42.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41.png"/><Relationship Id="rId5" Type="http://schemas.openxmlformats.org/officeDocument/2006/relationships/image" Target="../media/image40.png"/><Relationship Id="rId10" Type="http://schemas.openxmlformats.org/officeDocument/2006/relationships/image" Target="../media/image45.png"/><Relationship Id="rId4" Type="http://schemas.openxmlformats.org/officeDocument/2006/relationships/image" Target="../media/image39.png"/><Relationship Id="rId9" Type="http://schemas.openxmlformats.org/officeDocument/2006/relationships/image" Target="../media/image44.png"/></Relationships>
</file>

<file path=ppt/slides/_rels/slide13.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49.png"/><Relationship Id="rId11" Type="http://schemas.openxmlformats.org/officeDocument/2006/relationships/image" Target="../media/image54.png"/><Relationship Id="rId5" Type="http://schemas.openxmlformats.org/officeDocument/2006/relationships/image" Target="../media/image48.jpeg"/><Relationship Id="rId10" Type="http://schemas.openxmlformats.org/officeDocument/2006/relationships/image" Target="../media/image53.png"/><Relationship Id="rId4" Type="http://schemas.openxmlformats.org/officeDocument/2006/relationships/image" Target="../media/image47.png"/><Relationship Id="rId9" Type="http://schemas.openxmlformats.org/officeDocument/2006/relationships/image" Target="../media/image52.png"/></Relationships>
</file>

<file path=ppt/slides/_rels/slide14.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57.png"/><Relationship Id="rId7" Type="http://schemas.openxmlformats.org/officeDocument/2006/relationships/image" Target="../media/image60.pn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image" Target="../media/image29.gif"/></Relationships>
</file>

<file path=ppt/slides/_rels/slide17.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hyperlink" Target="https://github.com/environmentalsystems#applications"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jpe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17.xml"/><Relationship Id="rId6" Type="http://schemas.openxmlformats.org/officeDocument/2006/relationships/image" Target="../media/image18.jpg"/><Relationship Id="rId11" Type="http://schemas.openxmlformats.org/officeDocument/2006/relationships/image" Target="../media/image23.jpeg"/><Relationship Id="rId5" Type="http://schemas.openxmlformats.org/officeDocument/2006/relationships/image" Target="../media/image17.jpeg"/><Relationship Id="rId10" Type="http://schemas.openxmlformats.org/officeDocument/2006/relationships/image" Target="../media/image22.png"/><Relationship Id="rId4" Type="http://schemas.openxmlformats.org/officeDocument/2006/relationships/image" Target="../media/image16.jpeg"/><Relationship Id="rId9" Type="http://schemas.openxmlformats.org/officeDocument/2006/relationships/image" Target="../media/image21.png"/></Relationships>
</file>

<file path=ppt/slides/_rels/slide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27.jpeg"/><Relationship Id="rId4" Type="http://schemas.openxmlformats.org/officeDocument/2006/relationships/image" Target="../media/image26.jpeg"/></Relationships>
</file>

<file path=ppt/slides/_rels/slide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environmentalsystems#applications" TargetMode="External"/><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31.jpeg"/><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12.xml"/><Relationship Id="rId4" Type="http://schemas.openxmlformats.org/officeDocument/2006/relationships/image" Target="../media/image33.jpeg"/></Relationships>
</file>

<file path=ppt/slides/_rels/slide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5C9FEDB-1F5A-99F1-F2CE-9C98C595DD0A}"/>
              </a:ext>
            </a:extLst>
          </p:cNvPr>
          <p:cNvSpPr/>
          <p:nvPr/>
        </p:nvSpPr>
        <p:spPr>
          <a:xfrm>
            <a:off x="3572128" y="-17417"/>
            <a:ext cx="8619872" cy="6887910"/>
          </a:xfrm>
          <a:prstGeom prst="rect">
            <a:avLst/>
          </a:prstGeom>
          <a:blipFill dpi="0" rotWithShape="1">
            <a:blip r:embed="rId3" cstate="screen">
              <a:alphaModFix amt="25100"/>
              <a:extLst>
                <a:ext uri="{28A0092B-C50C-407E-A947-70E740481C1C}">
                  <a14:useLocalDpi xmlns:a14="http://schemas.microsoft.com/office/drawing/2010/main"/>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0318" name="Text Box 30"/>
          <p:cNvSpPr txBox="1">
            <a:spLocks noChangeArrowheads="1"/>
          </p:cNvSpPr>
          <p:nvPr/>
        </p:nvSpPr>
        <p:spPr bwMode="auto">
          <a:xfrm>
            <a:off x="3823601" y="183198"/>
            <a:ext cx="8153751" cy="961373"/>
          </a:xfrm>
          <a:prstGeom prst="rect">
            <a:avLst/>
          </a:prstGeom>
        </p:spPr>
        <p:txBody>
          <a:bodyPr vert="horz" lIns="91440" tIns="45720" rIns="91440" bIns="45720" rtlCol="0" anchor="b">
            <a:noAutofit/>
          </a:bodyPr>
          <a:lstStyle/>
          <a:p>
            <a:pPr algn="ctr">
              <a:lnSpc>
                <a:spcPct val="90000"/>
              </a:lnSpc>
              <a:spcBef>
                <a:spcPct val="0"/>
              </a:spcBef>
              <a:spcAft>
                <a:spcPts val="600"/>
              </a:spcAft>
              <a:defRPr/>
            </a:pPr>
            <a:r>
              <a:rPr lang="en-US" sz="3200" b="1" dirty="0">
                <a:effectLst>
                  <a:outerShdw blurRad="38100" dist="38100" dir="2700000" algn="tl">
                    <a:srgbClr val="C0C0C0"/>
                  </a:outerShdw>
                </a:effectLst>
                <a:latin typeface="+mj-lt"/>
                <a:ea typeface="+mj-ea"/>
                <a:cs typeface="+mj-cs"/>
              </a:rPr>
              <a:t>Integrated Models for Dynamic Water Quality Assessments</a:t>
            </a:r>
          </a:p>
        </p:txBody>
      </p:sp>
      <p:sp>
        <p:nvSpPr>
          <p:cNvPr id="4" name="Text Box 29">
            <a:extLst>
              <a:ext uri="{FF2B5EF4-FFF2-40B4-BE49-F238E27FC236}">
                <a16:creationId xmlns:a16="http://schemas.microsoft.com/office/drawing/2014/main" id="{739A44BD-3E7F-CA43-994D-8B7B7E03700C}"/>
              </a:ext>
            </a:extLst>
          </p:cNvPr>
          <p:cNvSpPr txBox="1">
            <a:spLocks noChangeArrowheads="1"/>
          </p:cNvSpPr>
          <p:nvPr/>
        </p:nvSpPr>
        <p:spPr bwMode="auto">
          <a:xfrm>
            <a:off x="3849359" y="1708602"/>
            <a:ext cx="8050883" cy="2471446"/>
          </a:xfrm>
          <a:prstGeom prst="rect">
            <a:avLst/>
          </a:prstGeom>
        </p:spPr>
        <p:txBody>
          <a:bodyPr vert="horz" wrap="square" lIns="91440" tIns="45720" rIns="91440" bIns="45720" rtlCol="0">
            <a:spAutoFit/>
          </a:bodyPr>
          <a:lstStyle/>
          <a:p>
            <a:pPr>
              <a:lnSpc>
                <a:spcPct val="90000"/>
              </a:lnSpc>
              <a:spcAft>
                <a:spcPts val="600"/>
              </a:spcAft>
            </a:pPr>
            <a:r>
              <a:rPr lang="en-US" sz="2400" dirty="0"/>
              <a:t>Todd E. Steissberg, PhD, PE</a:t>
            </a:r>
          </a:p>
          <a:p>
            <a:pPr>
              <a:lnSpc>
                <a:spcPct val="90000"/>
              </a:lnSpc>
              <a:spcAft>
                <a:spcPts val="600"/>
              </a:spcAft>
            </a:pPr>
            <a:endParaRPr lang="en-US" sz="2400" dirty="0"/>
          </a:p>
          <a:p>
            <a:pPr>
              <a:lnSpc>
                <a:spcPct val="90000"/>
              </a:lnSpc>
              <a:spcAft>
                <a:spcPts val="600"/>
              </a:spcAft>
            </a:pPr>
            <a:endParaRPr lang="en-US" sz="2400" dirty="0"/>
          </a:p>
          <a:p>
            <a:pPr>
              <a:lnSpc>
                <a:spcPct val="90000"/>
              </a:lnSpc>
              <a:spcAft>
                <a:spcPts val="600"/>
              </a:spcAft>
            </a:pPr>
            <a:r>
              <a:rPr lang="en-US" sz="2400" dirty="0"/>
              <a:t>Environmental Laboratory</a:t>
            </a:r>
          </a:p>
          <a:p>
            <a:pPr>
              <a:lnSpc>
                <a:spcPct val="90000"/>
              </a:lnSpc>
              <a:spcAft>
                <a:spcPts val="600"/>
              </a:spcAft>
            </a:pPr>
            <a:r>
              <a:rPr lang="en-US" sz="2400" dirty="0"/>
              <a:t>U.S. Army Engineer Research and Development Center (ERDC)</a:t>
            </a:r>
          </a:p>
          <a:p>
            <a:pPr>
              <a:lnSpc>
                <a:spcPct val="90000"/>
              </a:lnSpc>
              <a:spcAft>
                <a:spcPts val="600"/>
              </a:spcAft>
            </a:pPr>
            <a:r>
              <a:rPr lang="en-US" sz="2400" dirty="0"/>
              <a:t>U.S. Army Corps of Engineers (USACE)</a:t>
            </a:r>
          </a:p>
        </p:txBody>
      </p:sp>
      <p:pic>
        <p:nvPicPr>
          <p:cNvPr id="5" name="Picture 4">
            <a:extLst>
              <a:ext uri="{FF2B5EF4-FFF2-40B4-BE49-F238E27FC236}">
                <a16:creationId xmlns:a16="http://schemas.microsoft.com/office/drawing/2014/main" id="{224FD99F-B8DD-B48C-44C8-1D37FFB88351}"/>
              </a:ext>
            </a:extLst>
          </p:cNvPr>
          <p:cNvPicPr>
            <a:picLocks noChangeAspect="1"/>
          </p:cNvPicPr>
          <p:nvPr/>
        </p:nvPicPr>
        <p:blipFill>
          <a:blip r:embed="rId4"/>
          <a:stretch>
            <a:fillRect/>
          </a:stretch>
        </p:blipFill>
        <p:spPr>
          <a:xfrm>
            <a:off x="-28129" y="-17963"/>
            <a:ext cx="3632915" cy="6887910"/>
          </a:xfrm>
          <a:prstGeom prst="rect">
            <a:avLst/>
          </a:prstGeom>
        </p:spPr>
      </p:pic>
      <p:grpSp>
        <p:nvGrpSpPr>
          <p:cNvPr id="2" name="Group 1">
            <a:extLst>
              <a:ext uri="{FF2B5EF4-FFF2-40B4-BE49-F238E27FC236}">
                <a16:creationId xmlns:a16="http://schemas.microsoft.com/office/drawing/2014/main" id="{D01406FB-C982-B537-4345-C52011463731}"/>
              </a:ext>
            </a:extLst>
          </p:cNvPr>
          <p:cNvGrpSpPr/>
          <p:nvPr/>
        </p:nvGrpSpPr>
        <p:grpSpPr>
          <a:xfrm>
            <a:off x="8175812" y="4890368"/>
            <a:ext cx="3724430" cy="1650195"/>
            <a:chOff x="606712" y="938956"/>
            <a:chExt cx="5475590" cy="2426087"/>
          </a:xfrm>
        </p:grpSpPr>
        <p:pic>
          <p:nvPicPr>
            <p:cNvPr id="3" name="Picture 2" descr="Icon&#10;&#10;Description automatically generated with low confidence">
              <a:extLst>
                <a:ext uri="{FF2B5EF4-FFF2-40B4-BE49-F238E27FC236}">
                  <a16:creationId xmlns:a16="http://schemas.microsoft.com/office/drawing/2014/main" id="{A8158CC8-1856-3EED-0C66-531A1C96745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86722" y="1048392"/>
              <a:ext cx="1762507" cy="1207562"/>
            </a:xfrm>
            <a:prstGeom prst="rect">
              <a:avLst/>
            </a:prstGeom>
          </p:spPr>
        </p:pic>
        <p:pic>
          <p:nvPicPr>
            <p:cNvPr id="6" name="Picture 5" descr="Text&#10;&#10;Description automatically generated">
              <a:extLst>
                <a:ext uri="{FF2B5EF4-FFF2-40B4-BE49-F238E27FC236}">
                  <a16:creationId xmlns:a16="http://schemas.microsoft.com/office/drawing/2014/main" id="{9A5B3D2A-2427-4C89-2E85-C37DFBFDDDFD}"/>
                </a:ext>
              </a:extLst>
            </p:cNvPr>
            <p:cNvPicPr>
              <a:picLocks noChangeAspect="1"/>
            </p:cNvPicPr>
            <p:nvPr/>
          </p:nvPicPr>
          <p:blipFill>
            <a:blip r:embed="rId6"/>
            <a:stretch>
              <a:fillRect/>
            </a:stretch>
          </p:blipFill>
          <p:spPr>
            <a:xfrm>
              <a:off x="606712" y="2464183"/>
              <a:ext cx="2578932" cy="900860"/>
            </a:xfrm>
            <a:prstGeom prst="rect">
              <a:avLst/>
            </a:prstGeom>
          </p:spPr>
        </p:pic>
        <p:pic>
          <p:nvPicPr>
            <p:cNvPr id="7" name="Picture 6" descr="Chart, icon&#10;&#10;Description automatically generated">
              <a:extLst>
                <a:ext uri="{FF2B5EF4-FFF2-40B4-BE49-F238E27FC236}">
                  <a16:creationId xmlns:a16="http://schemas.microsoft.com/office/drawing/2014/main" id="{2B3C3D30-C994-B9D8-AC05-ED752663C301}"/>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2838559" y="938956"/>
              <a:ext cx="1413395" cy="1413395"/>
            </a:xfrm>
            <a:prstGeom prst="rect">
              <a:avLst/>
            </a:prstGeom>
          </p:spPr>
        </p:pic>
        <p:pic>
          <p:nvPicPr>
            <p:cNvPr id="8" name="Picture 7" descr="A picture containing icon&#10;&#10;Description automatically generated">
              <a:extLst>
                <a:ext uri="{FF2B5EF4-FFF2-40B4-BE49-F238E27FC236}">
                  <a16:creationId xmlns:a16="http://schemas.microsoft.com/office/drawing/2014/main" id="{0A0118C0-0FC2-559F-A728-C65B652BB3B5}"/>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4668364" y="993360"/>
              <a:ext cx="1258564" cy="1183675"/>
            </a:xfrm>
            <a:prstGeom prst="rect">
              <a:avLst/>
            </a:prstGeom>
          </p:spPr>
        </p:pic>
        <p:pic>
          <p:nvPicPr>
            <p:cNvPr id="10" name="Picture 9" descr="A blue and black logo&#10;&#10;Description automatically generated">
              <a:extLst>
                <a:ext uri="{FF2B5EF4-FFF2-40B4-BE49-F238E27FC236}">
                  <a16:creationId xmlns:a16="http://schemas.microsoft.com/office/drawing/2014/main" id="{15FBCC81-F8D1-BD3E-E129-F2709AD592F2}"/>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3273788" y="2661365"/>
              <a:ext cx="2808514" cy="506495"/>
            </a:xfrm>
            <a:prstGeom prst="rect">
              <a:avLst/>
            </a:prstGeom>
          </p:spPr>
        </p:pic>
      </p:grpSp>
      <p:sp>
        <p:nvSpPr>
          <p:cNvPr id="12" name="Text Box 29">
            <a:extLst>
              <a:ext uri="{FF2B5EF4-FFF2-40B4-BE49-F238E27FC236}">
                <a16:creationId xmlns:a16="http://schemas.microsoft.com/office/drawing/2014/main" id="{47F51758-31D2-5160-C68D-99D0441C5578}"/>
              </a:ext>
            </a:extLst>
          </p:cNvPr>
          <p:cNvSpPr txBox="1">
            <a:spLocks noChangeArrowheads="1"/>
          </p:cNvSpPr>
          <p:nvPr/>
        </p:nvSpPr>
        <p:spPr bwMode="auto">
          <a:xfrm>
            <a:off x="3849359" y="5937318"/>
            <a:ext cx="2587067" cy="400110"/>
          </a:xfrm>
          <a:prstGeom prst="rect">
            <a:avLst/>
          </a:prstGeom>
        </p:spPr>
        <p:txBody>
          <a:bodyPr vert="horz" wrap="square" lIns="91440" tIns="45720" rIns="91440" bIns="45720" rtlCol="0">
            <a:spAutoFit/>
          </a:bodyPr>
          <a:lstStyle/>
          <a:p>
            <a:r>
              <a:rPr lang="en-US" sz="2000" dirty="0">
                <a:ea typeface="+mj-ea"/>
                <a:cs typeface="+mj-cs"/>
              </a:rPr>
              <a:t>March 20, 2024</a:t>
            </a:r>
            <a:endParaRPr lang="de-DE" sz="2000" dirty="0">
              <a:ea typeface="+mj-ea"/>
              <a:cs typeface="+mj-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17"/>
          <p:cNvSpPr txBox="1">
            <a:spLocks noGrp="1"/>
          </p:cNvSpPr>
          <p:nvPr>
            <p:ph type="title"/>
          </p:nvPr>
        </p:nvSpPr>
        <p:spPr>
          <a:xfrm>
            <a:off x="0" y="270635"/>
            <a:ext cx="12192000" cy="461624"/>
          </a:xfrm>
          <a:prstGeom prst="rect">
            <a:avLst/>
          </a:prstGeo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rgbClr val="00B050"/>
                </a:solidFill>
                <a:latin typeface="Arial" pitchFamily="34" charset="0"/>
                <a:ea typeface="+mn-ea"/>
                <a:cs typeface="+mn-cs"/>
              </a:rPr>
              <a:t>HEC-ResSim Water Quality Model: Reservoir Operations</a:t>
            </a:r>
            <a:endParaRPr sz="2400" kern="1200" dirty="0">
              <a:solidFill>
                <a:srgbClr val="00B050"/>
              </a:solidFill>
              <a:latin typeface="Arial" pitchFamily="34" charset="0"/>
              <a:ea typeface="+mn-ea"/>
              <a:cs typeface="+mn-cs"/>
            </a:endParaRPr>
          </a:p>
        </p:txBody>
      </p:sp>
      <p:sp>
        <p:nvSpPr>
          <p:cNvPr id="426" name="Google Shape;426;p17"/>
          <p:cNvSpPr txBox="1">
            <a:spLocks noGrp="1"/>
          </p:cNvSpPr>
          <p:nvPr>
            <p:ph type="body" idx="1"/>
          </p:nvPr>
        </p:nvSpPr>
        <p:spPr>
          <a:xfrm>
            <a:off x="319050" y="787501"/>
            <a:ext cx="5776274" cy="5077271"/>
          </a:xfrm>
          <a:prstGeom prst="rect">
            <a:avLst/>
          </a:prstGeom>
          <a:noFill/>
          <a:ln>
            <a:noFill/>
          </a:ln>
        </p:spPr>
        <p:txBody>
          <a:bodyPr spcFirstLastPara="1" wrap="square" lIns="91425" tIns="45700" rIns="91425" bIns="45700" anchor="t" anchorCtr="0">
            <a:normAutofit/>
          </a:bodyPr>
          <a:lstStyle/>
          <a:p>
            <a:pPr marL="342900" lvl="0" indent="-342900" algn="l" rtl="0">
              <a:lnSpc>
                <a:spcPct val="120000"/>
              </a:lnSpc>
              <a:spcBef>
                <a:spcPts val="0"/>
              </a:spcBef>
              <a:spcAft>
                <a:spcPts val="0"/>
              </a:spcAft>
              <a:buClrTx/>
              <a:buSzPts val="2000"/>
              <a:buFont typeface="Arial" panose="020B0604020202020204" pitchFamily="34" charset="0"/>
              <a:buChar char="•"/>
            </a:pPr>
            <a:r>
              <a:rPr lang="en-US" sz="2000" b="0" dirty="0"/>
              <a:t>Develop fully integrated water quality capabilities into HEC-ResSim (Reservoir System Simulation)</a:t>
            </a:r>
            <a:endParaRPr dirty="0"/>
          </a:p>
          <a:p>
            <a:pPr marL="342900" lvl="0" indent="-342900" algn="l" rtl="0">
              <a:lnSpc>
                <a:spcPct val="120000"/>
              </a:lnSpc>
              <a:spcBef>
                <a:spcPts val="0"/>
              </a:spcBef>
              <a:spcAft>
                <a:spcPts val="0"/>
              </a:spcAft>
              <a:buClrTx/>
              <a:buSzPts val="2000"/>
              <a:buFont typeface="Arial" panose="020B0604020202020204" pitchFamily="34" charset="0"/>
              <a:buChar char="•"/>
            </a:pPr>
            <a:r>
              <a:rPr lang="en-US" sz="2000" b="0" dirty="0"/>
              <a:t>HEC-ResSim simulates reservoir operations at one or more reservoirs for:</a:t>
            </a:r>
            <a:endParaRPr dirty="0"/>
          </a:p>
          <a:p>
            <a:pPr marL="571500" lvl="1" indent="-214312" algn="l" rtl="0">
              <a:lnSpc>
                <a:spcPct val="120000"/>
              </a:lnSpc>
              <a:spcBef>
                <a:spcPts val="0"/>
              </a:spcBef>
              <a:spcAft>
                <a:spcPts val="0"/>
              </a:spcAft>
              <a:buClrTx/>
              <a:buSzPts val="2000"/>
              <a:buChar char="•"/>
            </a:pPr>
            <a:r>
              <a:rPr lang="en-US" sz="2000" b="0" dirty="0"/>
              <a:t>Flood management</a:t>
            </a:r>
            <a:endParaRPr dirty="0"/>
          </a:p>
          <a:p>
            <a:pPr marL="571500" lvl="1" indent="-214312" algn="l" rtl="0">
              <a:lnSpc>
                <a:spcPct val="120000"/>
              </a:lnSpc>
              <a:spcBef>
                <a:spcPts val="0"/>
              </a:spcBef>
              <a:spcAft>
                <a:spcPts val="0"/>
              </a:spcAft>
              <a:buClrTx/>
              <a:buSzPts val="2000"/>
              <a:buChar char="•"/>
            </a:pPr>
            <a:r>
              <a:rPr lang="en-US" sz="2000" b="0" dirty="0"/>
              <a:t>Low flow augmentation</a:t>
            </a:r>
            <a:endParaRPr dirty="0"/>
          </a:p>
          <a:p>
            <a:pPr marL="571500" lvl="1" indent="-214312" algn="l" rtl="0">
              <a:lnSpc>
                <a:spcPct val="120000"/>
              </a:lnSpc>
              <a:spcBef>
                <a:spcPts val="0"/>
              </a:spcBef>
              <a:spcAft>
                <a:spcPts val="0"/>
              </a:spcAft>
              <a:buClrTx/>
              <a:buSzPts val="2000"/>
              <a:buChar char="•"/>
            </a:pPr>
            <a:r>
              <a:rPr lang="en-US" sz="2000" b="0" dirty="0"/>
              <a:t>Water supply</a:t>
            </a:r>
            <a:endParaRPr dirty="0"/>
          </a:p>
          <a:p>
            <a:pPr marL="342900" lvl="0" indent="-342900" algn="l" rtl="0">
              <a:lnSpc>
                <a:spcPct val="120000"/>
              </a:lnSpc>
              <a:spcBef>
                <a:spcPts val="0"/>
              </a:spcBef>
              <a:spcAft>
                <a:spcPts val="0"/>
              </a:spcAft>
              <a:buClrTx/>
              <a:buSzPts val="2000"/>
              <a:buFont typeface="Arial" panose="020B0604020202020204" pitchFamily="34" charset="0"/>
              <a:buChar char="•"/>
            </a:pPr>
            <a:r>
              <a:rPr lang="en-US" sz="2000" b="0" dirty="0"/>
              <a:t>Applications:</a:t>
            </a:r>
            <a:endParaRPr dirty="0"/>
          </a:p>
          <a:p>
            <a:pPr marL="571500" lvl="1" indent="-214312" algn="l" rtl="0">
              <a:lnSpc>
                <a:spcPct val="120000"/>
              </a:lnSpc>
              <a:spcBef>
                <a:spcPts val="0"/>
              </a:spcBef>
              <a:spcAft>
                <a:spcPts val="0"/>
              </a:spcAft>
              <a:buClrTx/>
              <a:buSzPts val="2000"/>
              <a:buChar char="•"/>
            </a:pPr>
            <a:r>
              <a:rPr lang="en-US" sz="2000" b="0" dirty="0"/>
              <a:t>Planning studies</a:t>
            </a:r>
            <a:endParaRPr dirty="0"/>
          </a:p>
          <a:p>
            <a:pPr marL="571500" lvl="1" indent="-214312" algn="l" rtl="0">
              <a:lnSpc>
                <a:spcPct val="120000"/>
              </a:lnSpc>
              <a:spcBef>
                <a:spcPts val="0"/>
              </a:spcBef>
              <a:spcAft>
                <a:spcPts val="0"/>
              </a:spcAft>
              <a:buClrTx/>
              <a:buSzPts val="2000"/>
              <a:buChar char="•"/>
            </a:pPr>
            <a:r>
              <a:rPr lang="en-US" sz="2000" b="0" dirty="0"/>
              <a:t>Detailed reservoir regulation plan investigations</a:t>
            </a:r>
            <a:endParaRPr dirty="0"/>
          </a:p>
          <a:p>
            <a:pPr marL="571500" lvl="1" indent="-214312" algn="l" rtl="0">
              <a:lnSpc>
                <a:spcPct val="120000"/>
              </a:lnSpc>
              <a:spcBef>
                <a:spcPts val="0"/>
              </a:spcBef>
              <a:spcAft>
                <a:spcPts val="0"/>
              </a:spcAft>
              <a:buClrTx/>
              <a:buSzPts val="2000"/>
              <a:buChar char="•"/>
            </a:pPr>
            <a:r>
              <a:rPr lang="en-US" sz="2000" b="0" dirty="0"/>
              <a:t>Real-time decision support</a:t>
            </a:r>
            <a:endParaRPr dirty="0"/>
          </a:p>
        </p:txBody>
      </p:sp>
      <p:pic>
        <p:nvPicPr>
          <p:cNvPr id="427" name="Google Shape;427;p17" descr="A collage of HEC-ResSim windows depicting plots, data tables, maps, and editors."/>
          <p:cNvPicPr preferRelativeResize="0"/>
          <p:nvPr/>
        </p:nvPicPr>
        <p:blipFill rotWithShape="1">
          <a:blip r:embed="rId3" cstate="screen">
            <a:alphaModFix/>
            <a:extLst>
              <a:ext uri="{28A0092B-C50C-407E-A947-70E740481C1C}">
                <a14:useLocalDpi xmlns:a14="http://schemas.microsoft.com/office/drawing/2010/main"/>
              </a:ext>
            </a:extLst>
          </a:blip>
          <a:srcRect l="1713" r="17566" b="1"/>
          <a:stretch/>
        </p:blipFill>
        <p:spPr>
          <a:xfrm>
            <a:off x="6132553" y="766119"/>
            <a:ext cx="5678615" cy="5504748"/>
          </a:xfrm>
          <a:prstGeom prst="rect">
            <a:avLst/>
          </a:prstGeom>
          <a:noFill/>
          <a:ln>
            <a:noFill/>
          </a:ln>
        </p:spPr>
      </p:pic>
    </p:spTree>
    <p:extLst>
      <p:ext uri="{BB962C8B-B14F-4D97-AF65-F5344CB8AC3E}">
        <p14:creationId xmlns:p14="http://schemas.microsoft.com/office/powerpoint/2010/main" val="3871241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17"/>
          <p:cNvSpPr txBox="1">
            <a:spLocks noGrp="1"/>
          </p:cNvSpPr>
          <p:nvPr>
            <p:ph type="title"/>
          </p:nvPr>
        </p:nvSpPr>
        <p:spPr>
          <a:xfrm>
            <a:off x="0" y="243941"/>
            <a:ext cx="12192000" cy="515013"/>
          </a:xfrm>
          <a:prstGeom prst="rect">
            <a:avLst/>
          </a:prstGeo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rgbClr val="00B050"/>
                </a:solidFill>
                <a:latin typeface="Arial" pitchFamily="34" charset="0"/>
                <a:ea typeface="+mn-ea"/>
                <a:cs typeface="+mn-cs"/>
              </a:rPr>
              <a:t>Integrating Water Quality in Reservoir Release Decision-Making</a:t>
            </a:r>
            <a:endParaRPr sz="2400" kern="1200" dirty="0">
              <a:solidFill>
                <a:srgbClr val="00B050"/>
              </a:solidFill>
              <a:latin typeface="Arial" pitchFamily="34" charset="0"/>
              <a:ea typeface="+mn-ea"/>
              <a:cs typeface="+mn-cs"/>
            </a:endParaRPr>
          </a:p>
        </p:txBody>
      </p:sp>
      <p:sp>
        <p:nvSpPr>
          <p:cNvPr id="5" name="TextBox 4">
            <a:extLst>
              <a:ext uri="{FF2B5EF4-FFF2-40B4-BE49-F238E27FC236}">
                <a16:creationId xmlns:a16="http://schemas.microsoft.com/office/drawing/2014/main" id="{A7C382C0-2D51-CA86-BEEB-CBCDCD92A59D}"/>
              </a:ext>
            </a:extLst>
          </p:cNvPr>
          <p:cNvSpPr txBox="1"/>
          <p:nvPr/>
        </p:nvSpPr>
        <p:spPr>
          <a:xfrm>
            <a:off x="316752" y="810685"/>
            <a:ext cx="3421530" cy="5355312"/>
          </a:xfrm>
          <a:prstGeom prst="rect">
            <a:avLst/>
          </a:prstGeom>
          <a:noFill/>
        </p:spPr>
        <p:txBody>
          <a:bodyPr wrap="square" rtlCol="0">
            <a:spAutoFit/>
          </a:bodyPr>
          <a:lstStyle/>
          <a:p>
            <a:r>
              <a:rPr lang="en-US" dirty="0">
                <a:solidFill>
                  <a:srgbClr val="0070C0"/>
                </a:solidFill>
                <a:latin typeface="Calibri" panose="020F0502020204030204" pitchFamily="34" charset="0"/>
                <a:cs typeface="Calibri" panose="020F0502020204030204" pitchFamily="34" charset="0"/>
              </a:rPr>
              <a:t>Old Approach:</a:t>
            </a:r>
          </a:p>
          <a:p>
            <a:pPr marL="342900" indent="-342900">
              <a:buFont typeface="Arial" panose="020B0604020202020204" pitchFamily="34" charset="0"/>
              <a:buChar char="•"/>
            </a:pPr>
            <a:r>
              <a:rPr lang="en-US" dirty="0">
                <a:solidFill>
                  <a:srgbClr val="0070C0"/>
                </a:solidFill>
                <a:latin typeface="Calibri" panose="020F0502020204030204" pitchFamily="34" charset="0"/>
                <a:cs typeface="Calibri" panose="020F0502020204030204" pitchFamily="34" charset="0"/>
              </a:rPr>
              <a:t>WQ was simulated </a:t>
            </a:r>
            <a:r>
              <a:rPr lang="en-US" u="sng" dirty="0">
                <a:solidFill>
                  <a:srgbClr val="0070C0"/>
                </a:solidFill>
                <a:latin typeface="Calibri" panose="020F0502020204030204" pitchFamily="34" charset="0"/>
                <a:cs typeface="Calibri" panose="020F0502020204030204" pitchFamily="34" charset="0"/>
              </a:rPr>
              <a:t>after</a:t>
            </a:r>
            <a:r>
              <a:rPr lang="en-US" dirty="0">
                <a:solidFill>
                  <a:srgbClr val="0070C0"/>
                </a:solidFill>
                <a:latin typeface="Calibri" panose="020F0502020204030204" pitchFamily="34" charset="0"/>
                <a:cs typeface="Calibri" panose="020F0502020204030204" pitchFamily="34" charset="0"/>
              </a:rPr>
              <a:t> computing the hydrology and release decisions.</a:t>
            </a:r>
          </a:p>
          <a:p>
            <a:pPr marL="342900" indent="-342900">
              <a:buFont typeface="Arial" panose="020B0604020202020204" pitchFamily="34" charset="0"/>
              <a:buChar char="•"/>
            </a:pPr>
            <a:r>
              <a:rPr lang="en-US" dirty="0">
                <a:solidFill>
                  <a:srgbClr val="0070C0"/>
                </a:solidFill>
                <a:latin typeface="Calibri" panose="020F0502020204030204" pitchFamily="34" charset="0"/>
                <a:cs typeface="Calibri" panose="020F0502020204030204" pitchFamily="34" charset="0"/>
              </a:rPr>
              <a:t>WQ operation rules were specified </a:t>
            </a:r>
            <a:r>
              <a:rPr lang="en-US" u="sng" dirty="0">
                <a:solidFill>
                  <a:srgbClr val="0070C0"/>
                </a:solidFill>
                <a:latin typeface="Calibri" panose="020F0502020204030204" pitchFamily="34" charset="0"/>
                <a:cs typeface="Calibri" panose="020F0502020204030204" pitchFamily="34" charset="0"/>
              </a:rPr>
              <a:t>indirectly</a:t>
            </a:r>
            <a:r>
              <a:rPr lang="en-US" dirty="0">
                <a:solidFill>
                  <a:srgbClr val="0070C0"/>
                </a:solidFill>
                <a:latin typeface="Calibri" panose="020F0502020204030204" pitchFamily="34" charset="0"/>
                <a:cs typeface="Calibri" panose="020F0502020204030204" pitchFamily="34" charset="0"/>
              </a:rPr>
              <a:t> (using stage and flow) to meet environmental objectives.</a:t>
            </a:r>
          </a:p>
          <a:p>
            <a:pPr marL="342900" indent="-342900">
              <a:buFont typeface="Arial" panose="020B0604020202020204" pitchFamily="34" charset="0"/>
              <a:buChar char="•"/>
            </a:pPr>
            <a:r>
              <a:rPr lang="en-US" dirty="0">
                <a:solidFill>
                  <a:srgbClr val="0070C0"/>
                </a:solidFill>
                <a:latin typeface="Calibri" panose="020F0502020204030204" pitchFamily="34" charset="0"/>
                <a:cs typeface="Calibri" panose="020F0502020204030204" pitchFamily="34" charset="0"/>
              </a:rPr>
              <a:t>Environmental objectives were often combined with other objectives, like navigation, flood control, or hydropower.</a:t>
            </a:r>
          </a:p>
          <a:p>
            <a:pPr marL="342900" indent="-342900">
              <a:buFont typeface="Arial" panose="020B0604020202020204" pitchFamily="34" charset="0"/>
              <a:buChar char="•"/>
            </a:pPr>
            <a:r>
              <a:rPr lang="en-US" dirty="0">
                <a:solidFill>
                  <a:srgbClr val="0070C0"/>
                </a:solidFill>
                <a:latin typeface="Calibri" panose="020F0502020204030204" pitchFamily="34" charset="0"/>
                <a:cs typeface="Calibri" panose="020F0502020204030204" pitchFamily="34" charset="0"/>
              </a:rPr>
              <a:t>If the desired environmental benefits of an alternative are not achieved, new guesses need to be made, and the simulation recomputed. </a:t>
            </a:r>
            <a:r>
              <a:rPr lang="en-US" u="sng" dirty="0">
                <a:solidFill>
                  <a:srgbClr val="0070C0"/>
                </a:solidFill>
                <a:latin typeface="Calibri" panose="020F0502020204030204" pitchFamily="34" charset="0"/>
                <a:cs typeface="Calibri" panose="020F0502020204030204" pitchFamily="34" charset="0"/>
              </a:rPr>
              <a:t>This stage has often been neglected.</a:t>
            </a:r>
          </a:p>
        </p:txBody>
      </p:sp>
      <p:sp>
        <p:nvSpPr>
          <p:cNvPr id="6" name="TextBox 5">
            <a:extLst>
              <a:ext uri="{FF2B5EF4-FFF2-40B4-BE49-F238E27FC236}">
                <a16:creationId xmlns:a16="http://schemas.microsoft.com/office/drawing/2014/main" id="{9E67A181-CA64-559C-5BDD-29A9932A5F64}"/>
              </a:ext>
            </a:extLst>
          </p:cNvPr>
          <p:cNvSpPr txBox="1"/>
          <p:nvPr/>
        </p:nvSpPr>
        <p:spPr>
          <a:xfrm>
            <a:off x="8342754" y="810685"/>
            <a:ext cx="3495139" cy="3970318"/>
          </a:xfrm>
          <a:prstGeom prst="rect">
            <a:avLst/>
          </a:prstGeom>
          <a:noFill/>
        </p:spPr>
        <p:txBody>
          <a:bodyPr wrap="square" rtlCol="0">
            <a:spAutoFit/>
          </a:bodyPr>
          <a:lstStyle/>
          <a:p>
            <a:r>
              <a:rPr lang="en-US" b="1" dirty="0">
                <a:solidFill>
                  <a:srgbClr val="00B050"/>
                </a:solidFill>
                <a:latin typeface="Calibri" panose="020F0502020204030204" pitchFamily="34" charset="0"/>
                <a:cs typeface="Calibri" panose="020F0502020204030204" pitchFamily="34" charset="0"/>
              </a:rPr>
              <a:t>New Approach:</a:t>
            </a:r>
          </a:p>
          <a:p>
            <a:pPr marL="342900" indent="-342900">
              <a:buFont typeface="Arial" panose="020B0604020202020204" pitchFamily="34" charset="0"/>
              <a:buChar char="•"/>
            </a:pPr>
            <a:r>
              <a:rPr lang="en-US" dirty="0">
                <a:solidFill>
                  <a:srgbClr val="00B050"/>
                </a:solidFill>
                <a:latin typeface="Calibri" panose="020F0502020204030204" pitchFamily="34" charset="0"/>
                <a:cs typeface="Calibri" panose="020F0502020204030204" pitchFamily="34" charset="0"/>
              </a:rPr>
              <a:t>WQ is simulated in parallel with the hydrology and release decisions.</a:t>
            </a:r>
          </a:p>
          <a:p>
            <a:pPr marL="342900" indent="-342900">
              <a:buFont typeface="Arial" panose="020B0604020202020204" pitchFamily="34" charset="0"/>
              <a:buChar char="•"/>
            </a:pPr>
            <a:r>
              <a:rPr lang="en-US" dirty="0">
                <a:solidFill>
                  <a:srgbClr val="00B050"/>
                </a:solidFill>
                <a:latin typeface="Calibri" panose="020F0502020204030204" pitchFamily="34" charset="0"/>
                <a:cs typeface="Calibri" panose="020F0502020204030204" pitchFamily="34" charset="0"/>
              </a:rPr>
              <a:t>WQ operation rules can be specified </a:t>
            </a:r>
            <a:r>
              <a:rPr lang="en-US" u="sng" dirty="0">
                <a:solidFill>
                  <a:srgbClr val="00B050"/>
                </a:solidFill>
                <a:latin typeface="Calibri" panose="020F0502020204030204" pitchFamily="34" charset="0"/>
                <a:cs typeface="Calibri" panose="020F0502020204030204" pitchFamily="34" charset="0"/>
              </a:rPr>
              <a:t>directly</a:t>
            </a:r>
            <a:r>
              <a:rPr lang="en-US" dirty="0">
                <a:solidFill>
                  <a:srgbClr val="00B050"/>
                </a:solidFill>
                <a:latin typeface="Calibri" panose="020F0502020204030204" pitchFamily="34" charset="0"/>
                <a:cs typeface="Calibri" panose="020F0502020204030204" pitchFamily="34" charset="0"/>
              </a:rPr>
              <a:t> (temperature, concentration, or load) to meet environmental objectives.</a:t>
            </a:r>
          </a:p>
          <a:p>
            <a:pPr marL="342900" indent="-342900">
              <a:buFont typeface="Arial" panose="020B0604020202020204" pitchFamily="34" charset="0"/>
              <a:buChar char="•"/>
            </a:pPr>
            <a:r>
              <a:rPr lang="en-US" dirty="0">
                <a:solidFill>
                  <a:srgbClr val="00B050"/>
                </a:solidFill>
                <a:latin typeface="Calibri" panose="020F0502020204030204" pitchFamily="34" charset="0"/>
                <a:cs typeface="Calibri" panose="020F0502020204030204" pitchFamily="34" charset="0"/>
              </a:rPr>
              <a:t>Environmental objectives can be specified and managed independently of other objectives, clarifying the environmental impacts of operation decisions.</a:t>
            </a:r>
          </a:p>
        </p:txBody>
      </p:sp>
      <p:pic>
        <p:nvPicPr>
          <p:cNvPr id="10" name="Picture 9">
            <a:extLst>
              <a:ext uri="{FF2B5EF4-FFF2-40B4-BE49-F238E27FC236}">
                <a16:creationId xmlns:a16="http://schemas.microsoft.com/office/drawing/2014/main" id="{023366EC-646D-D92D-9B64-2C8572CA2295}"/>
              </a:ext>
            </a:extLst>
          </p:cNvPr>
          <p:cNvPicPr>
            <a:picLocks noChangeAspect="1"/>
          </p:cNvPicPr>
          <p:nvPr/>
        </p:nvPicPr>
        <p:blipFill>
          <a:blip r:embed="rId3"/>
          <a:stretch>
            <a:fillRect/>
          </a:stretch>
        </p:blipFill>
        <p:spPr>
          <a:xfrm>
            <a:off x="3581600" y="1099796"/>
            <a:ext cx="1613950" cy="5159121"/>
          </a:xfrm>
          <a:prstGeom prst="rect">
            <a:avLst/>
          </a:prstGeom>
        </p:spPr>
      </p:pic>
      <p:pic>
        <p:nvPicPr>
          <p:cNvPr id="12" name="Picture 11">
            <a:extLst>
              <a:ext uri="{FF2B5EF4-FFF2-40B4-BE49-F238E27FC236}">
                <a16:creationId xmlns:a16="http://schemas.microsoft.com/office/drawing/2014/main" id="{17ED5462-7425-15A0-A8DB-61E7D8569CC2}"/>
              </a:ext>
            </a:extLst>
          </p:cNvPr>
          <p:cNvPicPr>
            <a:picLocks noChangeAspect="1"/>
          </p:cNvPicPr>
          <p:nvPr/>
        </p:nvPicPr>
        <p:blipFill>
          <a:blip r:embed="rId4"/>
          <a:stretch>
            <a:fillRect/>
          </a:stretch>
        </p:blipFill>
        <p:spPr>
          <a:xfrm>
            <a:off x="5273913" y="1048064"/>
            <a:ext cx="3145132" cy="4303865"/>
          </a:xfrm>
          <a:prstGeom prst="rect">
            <a:avLst/>
          </a:prstGeom>
        </p:spPr>
      </p:pic>
      <p:sp>
        <p:nvSpPr>
          <p:cNvPr id="13" name="TextBox 12">
            <a:extLst>
              <a:ext uri="{FF2B5EF4-FFF2-40B4-BE49-F238E27FC236}">
                <a16:creationId xmlns:a16="http://schemas.microsoft.com/office/drawing/2014/main" id="{CCBFBF6D-6F54-5383-D315-3801F4E60CAB}"/>
              </a:ext>
            </a:extLst>
          </p:cNvPr>
          <p:cNvSpPr txBox="1"/>
          <p:nvPr/>
        </p:nvSpPr>
        <p:spPr>
          <a:xfrm>
            <a:off x="3443969" y="760598"/>
            <a:ext cx="1663873" cy="338554"/>
          </a:xfrm>
          <a:prstGeom prst="rect">
            <a:avLst/>
          </a:prstGeom>
          <a:noFill/>
          <a:ln>
            <a:noFill/>
          </a:ln>
        </p:spPr>
        <p:txBody>
          <a:bodyPr wrap="square" rtlCol="0">
            <a:spAutoFit/>
          </a:bodyPr>
          <a:lstStyle/>
          <a:p>
            <a:pPr algn="ctr"/>
            <a:r>
              <a:rPr lang="en-US" sz="1600" dirty="0"/>
              <a:t>Old Approach</a:t>
            </a:r>
          </a:p>
        </p:txBody>
      </p:sp>
      <p:sp>
        <p:nvSpPr>
          <p:cNvPr id="14" name="TextBox 13">
            <a:extLst>
              <a:ext uri="{FF2B5EF4-FFF2-40B4-BE49-F238E27FC236}">
                <a16:creationId xmlns:a16="http://schemas.microsoft.com/office/drawing/2014/main" id="{008884A1-0442-511A-D4DD-3FEAA012FF97}"/>
              </a:ext>
            </a:extLst>
          </p:cNvPr>
          <p:cNvSpPr txBox="1"/>
          <p:nvPr/>
        </p:nvSpPr>
        <p:spPr>
          <a:xfrm>
            <a:off x="5568599" y="751579"/>
            <a:ext cx="1663873" cy="338554"/>
          </a:xfrm>
          <a:prstGeom prst="rect">
            <a:avLst/>
          </a:prstGeom>
          <a:noFill/>
          <a:ln>
            <a:noFill/>
          </a:ln>
        </p:spPr>
        <p:txBody>
          <a:bodyPr wrap="square" rtlCol="0">
            <a:spAutoFit/>
          </a:bodyPr>
          <a:lstStyle/>
          <a:p>
            <a:pPr algn="ctr"/>
            <a:r>
              <a:rPr lang="en-US" sz="1600" dirty="0"/>
              <a:t>New Approach</a:t>
            </a:r>
          </a:p>
        </p:txBody>
      </p:sp>
    </p:spTree>
    <p:extLst>
      <p:ext uri="{BB962C8B-B14F-4D97-AF65-F5344CB8AC3E}">
        <p14:creationId xmlns:p14="http://schemas.microsoft.com/office/powerpoint/2010/main" val="3641550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pic>
        <p:nvPicPr>
          <p:cNvPr id="446" name="Google Shape;446;p19"/>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4320509" y="3956479"/>
            <a:ext cx="2829003" cy="1965154"/>
          </a:xfrm>
          <a:prstGeom prst="rect">
            <a:avLst/>
          </a:prstGeom>
          <a:noFill/>
          <a:ln w="9525" cap="flat" cmpd="sng">
            <a:solidFill>
              <a:schemeClr val="dk1"/>
            </a:solidFill>
            <a:prstDash val="solid"/>
            <a:round/>
            <a:headEnd type="none" w="sm" len="sm"/>
            <a:tailEnd type="none" w="sm" len="sm"/>
          </a:ln>
        </p:spPr>
      </p:pic>
      <p:sp>
        <p:nvSpPr>
          <p:cNvPr id="447" name="Google Shape;447;p19"/>
          <p:cNvSpPr txBox="1">
            <a:spLocks noGrp="1"/>
          </p:cNvSpPr>
          <p:nvPr>
            <p:ph type="title"/>
          </p:nvPr>
        </p:nvSpPr>
        <p:spPr>
          <a:xfrm>
            <a:off x="193964" y="249198"/>
            <a:ext cx="11748653" cy="460229"/>
          </a:xfrm>
          <a:prstGeom prst="rect">
            <a:avLst/>
          </a:prstGeo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rgbClr val="00B050"/>
                </a:solidFill>
                <a:latin typeface="Arial" pitchFamily="34" charset="0"/>
                <a:ea typeface="+mn-ea"/>
                <a:cs typeface="+mn-cs"/>
              </a:rPr>
              <a:t>HEC-ResSim Water Quality Modeling User Interface</a:t>
            </a:r>
            <a:endParaRPr sz="2400" kern="1200" dirty="0">
              <a:solidFill>
                <a:srgbClr val="00B050"/>
              </a:solidFill>
              <a:latin typeface="Arial" pitchFamily="34" charset="0"/>
              <a:ea typeface="+mn-ea"/>
              <a:cs typeface="+mn-cs"/>
            </a:endParaRPr>
          </a:p>
        </p:txBody>
      </p:sp>
      <p:pic>
        <p:nvPicPr>
          <p:cNvPr id="448" name="Google Shape;448;p19" descr="C:\Users\q0heclo9\AppData\Local\Temp\1\SNAGHTML2f6ccb17.PNG"/>
          <p:cNvPicPr preferRelativeResize="0">
            <a:picLocks noGrp="1"/>
          </p:cNvPicPr>
          <p:nvPr>
            <p:ph type="body" idx="1"/>
          </p:nvPr>
        </p:nvPicPr>
        <p:blipFill rotWithShape="1">
          <a:blip r:embed="rId4" cstate="screen">
            <a:alphaModFix/>
            <a:extLst>
              <a:ext uri="{28A0092B-C50C-407E-A947-70E740481C1C}">
                <a14:useLocalDpi xmlns:a14="http://schemas.microsoft.com/office/drawing/2010/main"/>
              </a:ext>
            </a:extLst>
          </a:blip>
          <a:srcRect/>
          <a:stretch/>
        </p:blipFill>
        <p:spPr>
          <a:xfrm>
            <a:off x="623219" y="1182302"/>
            <a:ext cx="3250541" cy="2177863"/>
          </a:xfrm>
          <a:prstGeom prst="rect">
            <a:avLst/>
          </a:prstGeom>
          <a:noFill/>
          <a:ln w="9525" cap="flat" cmpd="sng">
            <a:solidFill>
              <a:schemeClr val="dk1"/>
            </a:solidFill>
            <a:prstDash val="solid"/>
            <a:round/>
            <a:headEnd type="none" w="sm" len="sm"/>
            <a:tailEnd type="none" w="sm" len="sm"/>
          </a:ln>
        </p:spPr>
      </p:pic>
      <p:pic>
        <p:nvPicPr>
          <p:cNvPr id="449" name="Google Shape;449;p19"/>
          <p:cNvPicPr preferRelativeResize="0"/>
          <p:nvPr/>
        </p:nvPicPr>
        <p:blipFill rotWithShape="1">
          <a:blip r:embed="rId5" cstate="screen">
            <a:alphaModFix/>
            <a:extLst>
              <a:ext uri="{28A0092B-C50C-407E-A947-70E740481C1C}">
                <a14:useLocalDpi xmlns:a14="http://schemas.microsoft.com/office/drawing/2010/main"/>
              </a:ext>
            </a:extLst>
          </a:blip>
          <a:srcRect/>
          <a:stretch/>
        </p:blipFill>
        <p:spPr>
          <a:xfrm>
            <a:off x="5842795" y="4598249"/>
            <a:ext cx="2144193" cy="1606681"/>
          </a:xfrm>
          <a:prstGeom prst="rect">
            <a:avLst/>
          </a:prstGeom>
          <a:noFill/>
          <a:ln w="9525" cap="flat" cmpd="sng">
            <a:solidFill>
              <a:schemeClr val="dk1"/>
            </a:solidFill>
            <a:prstDash val="solid"/>
            <a:round/>
            <a:headEnd type="none" w="sm" len="sm"/>
            <a:tailEnd type="none" w="sm" len="sm"/>
          </a:ln>
        </p:spPr>
      </p:pic>
      <p:sp>
        <p:nvSpPr>
          <p:cNvPr id="450" name="Google Shape;450;p19"/>
          <p:cNvSpPr txBox="1"/>
          <p:nvPr/>
        </p:nvSpPr>
        <p:spPr>
          <a:xfrm>
            <a:off x="4320509" y="3579376"/>
            <a:ext cx="3622001"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Calibri"/>
              <a:buNone/>
            </a:pPr>
            <a:r>
              <a:rPr lang="en-US" sz="1600" b="0" i="0" u="none" strike="noStrike" cap="none">
                <a:solidFill>
                  <a:srgbClr val="000000"/>
                </a:solidFill>
                <a:latin typeface="Calibri"/>
                <a:ea typeface="Calibri"/>
                <a:cs typeface="Calibri"/>
                <a:sym typeface="Calibri"/>
              </a:rPr>
              <a:t>Visualization</a:t>
            </a:r>
            <a:endParaRPr/>
          </a:p>
        </p:txBody>
      </p:sp>
      <p:sp>
        <p:nvSpPr>
          <p:cNvPr id="451" name="Google Shape;451;p19"/>
          <p:cNvSpPr txBox="1"/>
          <p:nvPr/>
        </p:nvSpPr>
        <p:spPr>
          <a:xfrm>
            <a:off x="4320509" y="822311"/>
            <a:ext cx="3666479"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Calibri"/>
              <a:buNone/>
            </a:pPr>
            <a:r>
              <a:rPr lang="en-US" sz="1600" b="0" i="0" u="none" strike="noStrike" cap="none" dirty="0">
                <a:solidFill>
                  <a:srgbClr val="000000"/>
                </a:solidFill>
                <a:latin typeface="Calibri"/>
                <a:ea typeface="Calibri"/>
                <a:cs typeface="Calibri"/>
                <a:sym typeface="Calibri"/>
              </a:rPr>
              <a:t>Specifying Boundary Conditions</a:t>
            </a:r>
            <a:endParaRPr dirty="0"/>
          </a:p>
        </p:txBody>
      </p:sp>
      <p:sp>
        <p:nvSpPr>
          <p:cNvPr id="452" name="Google Shape;452;p19"/>
          <p:cNvSpPr txBox="1"/>
          <p:nvPr/>
        </p:nvSpPr>
        <p:spPr>
          <a:xfrm>
            <a:off x="637872" y="819610"/>
            <a:ext cx="3235887"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Calibri"/>
              <a:buNone/>
            </a:pPr>
            <a:r>
              <a:rPr lang="en-US" sz="1600" b="0" i="0" u="none" strike="noStrike" cap="none" dirty="0">
                <a:solidFill>
                  <a:srgbClr val="000000"/>
                </a:solidFill>
                <a:latin typeface="Calibri"/>
                <a:ea typeface="Calibri"/>
                <a:cs typeface="Calibri"/>
                <a:sym typeface="Calibri"/>
              </a:rPr>
              <a:t>Model Geometry</a:t>
            </a:r>
            <a:endParaRPr dirty="0"/>
          </a:p>
        </p:txBody>
      </p:sp>
      <p:sp>
        <p:nvSpPr>
          <p:cNvPr id="453" name="Google Shape;453;p19"/>
          <p:cNvSpPr txBox="1"/>
          <p:nvPr/>
        </p:nvSpPr>
        <p:spPr>
          <a:xfrm>
            <a:off x="676130" y="3577800"/>
            <a:ext cx="3184011"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Calibri"/>
              <a:buNone/>
            </a:pPr>
            <a:r>
              <a:rPr lang="en-US" sz="1600" b="0" i="0" u="none" strike="noStrike" cap="none" dirty="0">
                <a:solidFill>
                  <a:srgbClr val="000000"/>
                </a:solidFill>
                <a:latin typeface="Calibri"/>
                <a:ea typeface="Calibri"/>
                <a:cs typeface="Calibri"/>
                <a:sym typeface="Calibri"/>
              </a:rPr>
              <a:t>Constituent Relation Parameters</a:t>
            </a:r>
            <a:endParaRPr dirty="0"/>
          </a:p>
        </p:txBody>
      </p:sp>
      <p:sp>
        <p:nvSpPr>
          <p:cNvPr id="454" name="Google Shape;454;p19"/>
          <p:cNvSpPr txBox="1"/>
          <p:nvPr/>
        </p:nvSpPr>
        <p:spPr>
          <a:xfrm>
            <a:off x="8397827" y="830623"/>
            <a:ext cx="3185535"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Calibri"/>
              <a:buNone/>
            </a:pPr>
            <a:r>
              <a:rPr lang="en-US" sz="1600" b="0" i="0" u="none" strike="noStrike" cap="none" dirty="0">
                <a:solidFill>
                  <a:srgbClr val="000000"/>
                </a:solidFill>
                <a:latin typeface="Calibri"/>
                <a:ea typeface="Calibri"/>
                <a:cs typeface="Calibri"/>
                <a:sym typeface="Calibri"/>
              </a:rPr>
              <a:t>Operating Rule Priorities</a:t>
            </a:r>
            <a:endParaRPr dirty="0"/>
          </a:p>
        </p:txBody>
      </p:sp>
      <p:sp>
        <p:nvSpPr>
          <p:cNvPr id="455" name="Google Shape;455;p19"/>
          <p:cNvSpPr txBox="1"/>
          <p:nvPr/>
        </p:nvSpPr>
        <p:spPr>
          <a:xfrm>
            <a:off x="8402878" y="3576128"/>
            <a:ext cx="3184011"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Calibri"/>
              <a:buNone/>
            </a:pPr>
            <a:r>
              <a:rPr lang="en-US" sz="1600" b="0" i="0" u="none" strike="noStrike" cap="none" dirty="0">
                <a:solidFill>
                  <a:srgbClr val="000000"/>
                </a:solidFill>
                <a:latin typeface="Calibri"/>
                <a:ea typeface="Calibri"/>
                <a:cs typeface="Calibri"/>
                <a:sym typeface="Calibri"/>
              </a:rPr>
              <a:t>Scripted Rules and State Variables</a:t>
            </a:r>
            <a:endParaRPr dirty="0"/>
          </a:p>
        </p:txBody>
      </p:sp>
      <p:pic>
        <p:nvPicPr>
          <p:cNvPr id="456" name="Google Shape;456;p19"/>
          <p:cNvPicPr preferRelativeResize="0"/>
          <p:nvPr/>
        </p:nvPicPr>
        <p:blipFill rotWithShape="1">
          <a:blip r:embed="rId6" cstate="screen">
            <a:alphaModFix/>
            <a:extLst>
              <a:ext uri="{28A0092B-C50C-407E-A947-70E740481C1C}">
                <a14:useLocalDpi xmlns:a14="http://schemas.microsoft.com/office/drawing/2010/main"/>
              </a:ext>
            </a:extLst>
          </a:blip>
          <a:srcRect/>
          <a:stretch/>
        </p:blipFill>
        <p:spPr>
          <a:xfrm>
            <a:off x="2215300" y="1727779"/>
            <a:ext cx="1251575" cy="1404244"/>
          </a:xfrm>
          <a:prstGeom prst="rect">
            <a:avLst/>
          </a:prstGeom>
          <a:noFill/>
          <a:ln w="9525" cap="flat" cmpd="sng">
            <a:solidFill>
              <a:schemeClr val="accent1"/>
            </a:solidFill>
            <a:prstDash val="solid"/>
            <a:round/>
            <a:headEnd type="none" w="sm" len="sm"/>
            <a:tailEnd type="none" w="sm" len="sm"/>
          </a:ln>
        </p:spPr>
      </p:pic>
      <p:pic>
        <p:nvPicPr>
          <p:cNvPr id="457" name="Google Shape;457;p19"/>
          <p:cNvPicPr preferRelativeResize="0"/>
          <p:nvPr/>
        </p:nvPicPr>
        <p:blipFill rotWithShape="1">
          <a:blip r:embed="rId7" cstate="screen">
            <a:alphaModFix/>
            <a:extLst>
              <a:ext uri="{28A0092B-C50C-407E-A947-70E740481C1C}">
                <a14:useLocalDpi xmlns:a14="http://schemas.microsoft.com/office/drawing/2010/main"/>
              </a:ext>
            </a:extLst>
          </a:blip>
          <a:srcRect/>
          <a:stretch/>
        </p:blipFill>
        <p:spPr>
          <a:xfrm>
            <a:off x="637873" y="3949302"/>
            <a:ext cx="3250541" cy="2262809"/>
          </a:xfrm>
          <a:prstGeom prst="rect">
            <a:avLst/>
          </a:prstGeom>
          <a:noFill/>
          <a:ln w="9525" cap="flat" cmpd="sng">
            <a:solidFill>
              <a:schemeClr val="dk1"/>
            </a:solidFill>
            <a:prstDash val="solid"/>
            <a:round/>
            <a:headEnd type="none" w="sm" len="sm"/>
            <a:tailEnd type="none" w="sm" len="sm"/>
          </a:ln>
        </p:spPr>
      </p:pic>
      <p:pic>
        <p:nvPicPr>
          <p:cNvPr id="458" name="Google Shape;458;p19"/>
          <p:cNvPicPr preferRelativeResize="0"/>
          <p:nvPr/>
        </p:nvPicPr>
        <p:blipFill rotWithShape="1">
          <a:blip r:embed="rId8" cstate="screen">
            <a:alphaModFix/>
            <a:extLst>
              <a:ext uri="{28A0092B-C50C-407E-A947-70E740481C1C}">
                <a14:useLocalDpi xmlns:a14="http://schemas.microsoft.com/office/drawing/2010/main"/>
              </a:ext>
            </a:extLst>
          </a:blip>
          <a:srcRect/>
          <a:stretch/>
        </p:blipFill>
        <p:spPr>
          <a:xfrm>
            <a:off x="4304606" y="1177686"/>
            <a:ext cx="3637904" cy="2088730"/>
          </a:xfrm>
          <a:prstGeom prst="rect">
            <a:avLst/>
          </a:prstGeom>
          <a:noFill/>
          <a:ln w="9525" cap="flat" cmpd="sng">
            <a:solidFill>
              <a:schemeClr val="dk1"/>
            </a:solidFill>
            <a:prstDash val="solid"/>
            <a:round/>
            <a:headEnd type="none" w="sm" len="sm"/>
            <a:tailEnd type="none" w="sm" len="sm"/>
          </a:ln>
        </p:spPr>
      </p:pic>
      <p:pic>
        <p:nvPicPr>
          <p:cNvPr id="459" name="Google Shape;459;p19"/>
          <p:cNvPicPr preferRelativeResize="0"/>
          <p:nvPr/>
        </p:nvPicPr>
        <p:blipFill rotWithShape="1">
          <a:blip r:embed="rId9" cstate="screen">
            <a:alphaModFix/>
            <a:extLst>
              <a:ext uri="{28A0092B-C50C-407E-A947-70E740481C1C}">
                <a14:useLocalDpi xmlns:a14="http://schemas.microsoft.com/office/drawing/2010/main"/>
              </a:ext>
            </a:extLst>
          </a:blip>
          <a:srcRect/>
          <a:stretch/>
        </p:blipFill>
        <p:spPr>
          <a:xfrm>
            <a:off x="8378004" y="1178672"/>
            <a:ext cx="3205358" cy="2076858"/>
          </a:xfrm>
          <a:prstGeom prst="rect">
            <a:avLst/>
          </a:prstGeom>
          <a:noFill/>
          <a:ln w="9525" cap="flat" cmpd="sng">
            <a:solidFill>
              <a:schemeClr val="dk1"/>
            </a:solidFill>
            <a:prstDash val="solid"/>
            <a:round/>
            <a:headEnd type="none" w="sm" len="sm"/>
            <a:tailEnd type="none" w="sm" len="sm"/>
          </a:ln>
        </p:spPr>
      </p:pic>
      <p:pic>
        <p:nvPicPr>
          <p:cNvPr id="460" name="Google Shape;460;p19"/>
          <p:cNvPicPr preferRelativeResize="0"/>
          <p:nvPr/>
        </p:nvPicPr>
        <p:blipFill rotWithShape="1">
          <a:blip r:embed="rId10" cstate="screen">
            <a:alphaModFix/>
            <a:extLst>
              <a:ext uri="{28A0092B-C50C-407E-A947-70E740481C1C}">
                <a14:useLocalDpi xmlns:a14="http://schemas.microsoft.com/office/drawing/2010/main"/>
              </a:ext>
            </a:extLst>
          </a:blip>
          <a:srcRect/>
          <a:stretch/>
        </p:blipFill>
        <p:spPr>
          <a:xfrm>
            <a:off x="8397827" y="3946922"/>
            <a:ext cx="3184011" cy="226554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20"/>
          <p:cNvSpPr txBox="1">
            <a:spLocks noGrp="1"/>
          </p:cNvSpPr>
          <p:nvPr>
            <p:ph type="title"/>
          </p:nvPr>
        </p:nvSpPr>
        <p:spPr>
          <a:xfrm>
            <a:off x="212942" y="265822"/>
            <a:ext cx="11773112" cy="1015622"/>
          </a:xfrm>
          <a:prstGeom prst="rect">
            <a:avLst/>
          </a:prstGeo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rgbClr val="00B050"/>
                </a:solidFill>
                <a:latin typeface="Arial" pitchFamily="34" charset="0"/>
                <a:ea typeface="+mn-ea"/>
                <a:cs typeface="+mn-cs"/>
              </a:rPr>
              <a:t>Temperature and Dissolved Oxygen Simulation with HEC-ResSim</a:t>
            </a:r>
            <a:br>
              <a:rPr lang="en-US" sz="2400" kern="1200" dirty="0">
                <a:solidFill>
                  <a:srgbClr val="00B050"/>
                </a:solidFill>
                <a:latin typeface="Arial" pitchFamily="34" charset="0"/>
                <a:ea typeface="+mn-ea"/>
                <a:cs typeface="+mn-cs"/>
              </a:rPr>
            </a:br>
            <a:r>
              <a:rPr lang="en-US" sz="1800" kern="1200" dirty="0">
                <a:solidFill>
                  <a:srgbClr val="00B050"/>
                </a:solidFill>
                <a:latin typeface="Arial" pitchFamily="34" charset="0"/>
                <a:ea typeface="+mn-ea"/>
                <a:cs typeface="+mn-cs"/>
              </a:rPr>
              <a:t>Russian River, California</a:t>
            </a:r>
            <a:br>
              <a:rPr lang="en-US" sz="1800" kern="1200" dirty="0">
                <a:solidFill>
                  <a:srgbClr val="00B050"/>
                </a:solidFill>
                <a:latin typeface="Arial" pitchFamily="34" charset="0"/>
                <a:ea typeface="+mn-ea"/>
                <a:cs typeface="+mn-cs"/>
              </a:rPr>
            </a:br>
            <a:r>
              <a:rPr lang="en-US" sz="1800" kern="1200" dirty="0">
                <a:solidFill>
                  <a:srgbClr val="00B050"/>
                </a:solidFill>
                <a:latin typeface="Arial" pitchFamily="34" charset="0"/>
                <a:ea typeface="+mn-ea"/>
                <a:cs typeface="+mn-cs"/>
              </a:rPr>
              <a:t>Prepared by RMA for the Sonoma County Water Agency</a:t>
            </a:r>
            <a:endParaRPr sz="2400" kern="1200" dirty="0">
              <a:solidFill>
                <a:srgbClr val="00B050"/>
              </a:solidFill>
              <a:latin typeface="Arial" pitchFamily="34" charset="0"/>
              <a:ea typeface="+mn-ea"/>
              <a:cs typeface="+mn-cs"/>
            </a:endParaRPr>
          </a:p>
        </p:txBody>
      </p:sp>
      <p:grpSp>
        <p:nvGrpSpPr>
          <p:cNvPr id="467" name="Google Shape;467;p20"/>
          <p:cNvGrpSpPr/>
          <p:nvPr/>
        </p:nvGrpSpPr>
        <p:grpSpPr>
          <a:xfrm>
            <a:off x="7360391" y="1282169"/>
            <a:ext cx="3509876" cy="4996049"/>
            <a:chOff x="3383280" y="974318"/>
            <a:chExt cx="3672408" cy="5227401"/>
          </a:xfrm>
        </p:grpSpPr>
        <p:pic>
          <p:nvPicPr>
            <p:cNvPr id="468" name="Google Shape;468;p20"/>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3383280" y="974318"/>
              <a:ext cx="3672408" cy="5227401"/>
            </a:xfrm>
            <a:prstGeom prst="rect">
              <a:avLst/>
            </a:prstGeom>
            <a:noFill/>
            <a:ln>
              <a:noFill/>
            </a:ln>
          </p:spPr>
        </p:pic>
        <p:pic>
          <p:nvPicPr>
            <p:cNvPr id="469" name="Google Shape;469;p20"/>
            <p:cNvPicPr preferRelativeResize="0"/>
            <p:nvPr/>
          </p:nvPicPr>
          <p:blipFill rotWithShape="1">
            <a:blip r:embed="rId4">
              <a:alphaModFix/>
            </a:blip>
            <a:srcRect/>
            <a:stretch/>
          </p:blipFill>
          <p:spPr>
            <a:xfrm>
              <a:off x="3383280" y="974319"/>
              <a:ext cx="3672408" cy="5227400"/>
            </a:xfrm>
            <a:prstGeom prst="rect">
              <a:avLst/>
            </a:prstGeom>
            <a:noFill/>
            <a:ln w="9525" cap="flat" cmpd="sng">
              <a:solidFill>
                <a:schemeClr val="dk1"/>
              </a:solidFill>
              <a:prstDash val="solid"/>
              <a:round/>
              <a:headEnd type="none" w="sm" len="sm"/>
              <a:tailEnd type="none" w="sm" len="sm"/>
            </a:ln>
          </p:spPr>
        </p:pic>
      </p:grpSp>
      <p:pic>
        <p:nvPicPr>
          <p:cNvPr id="470" name="Google Shape;470;p20"/>
          <p:cNvPicPr preferRelativeResize="0"/>
          <p:nvPr/>
        </p:nvPicPr>
        <p:blipFill rotWithShape="1">
          <a:blip r:embed="rId5" cstate="screen">
            <a:alphaModFix/>
            <a:extLst>
              <a:ext uri="{28A0092B-C50C-407E-A947-70E740481C1C}">
                <a14:useLocalDpi xmlns:a14="http://schemas.microsoft.com/office/drawing/2010/main"/>
              </a:ext>
            </a:extLst>
          </a:blip>
          <a:srcRect/>
          <a:stretch/>
        </p:blipFill>
        <p:spPr>
          <a:xfrm>
            <a:off x="7375001" y="5376049"/>
            <a:ext cx="966548" cy="889135"/>
          </a:xfrm>
          <a:prstGeom prst="rect">
            <a:avLst/>
          </a:prstGeom>
          <a:noFill/>
          <a:ln>
            <a:noFill/>
          </a:ln>
        </p:spPr>
      </p:pic>
      <p:sp>
        <p:nvSpPr>
          <p:cNvPr id="471" name="Google Shape;471;p20"/>
          <p:cNvSpPr/>
          <p:nvPr/>
        </p:nvSpPr>
        <p:spPr>
          <a:xfrm rot="10800000" flipH="1">
            <a:off x="7688944" y="5800269"/>
            <a:ext cx="91440" cy="91440"/>
          </a:xfrm>
          <a:prstGeom prst="triangle">
            <a:avLst>
              <a:gd name="adj" fmla="val 50000"/>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panose="020F0502020204030204" pitchFamily="34" charset="0"/>
              <a:ea typeface="Calibri"/>
              <a:cs typeface="Calibri" panose="020F0502020204030204" pitchFamily="34" charset="0"/>
              <a:sym typeface="Calibri"/>
            </a:endParaRPr>
          </a:p>
        </p:txBody>
      </p:sp>
      <p:pic>
        <p:nvPicPr>
          <p:cNvPr id="472" name="Google Shape;472;p20"/>
          <p:cNvPicPr preferRelativeResize="0"/>
          <p:nvPr/>
        </p:nvPicPr>
        <p:blipFill rotWithShape="1">
          <a:blip r:embed="rId6" cstate="screen">
            <a:alphaModFix/>
            <a:extLst>
              <a:ext uri="{28A0092B-C50C-407E-A947-70E740481C1C}">
                <a14:useLocalDpi xmlns:a14="http://schemas.microsoft.com/office/drawing/2010/main"/>
              </a:ext>
            </a:extLst>
          </a:blip>
          <a:srcRect/>
          <a:stretch/>
        </p:blipFill>
        <p:spPr>
          <a:xfrm>
            <a:off x="655287" y="4197304"/>
            <a:ext cx="3092649" cy="1676094"/>
          </a:xfrm>
          <a:prstGeom prst="rect">
            <a:avLst/>
          </a:prstGeom>
          <a:noFill/>
          <a:ln>
            <a:noFill/>
          </a:ln>
        </p:spPr>
      </p:pic>
      <p:pic>
        <p:nvPicPr>
          <p:cNvPr id="473" name="Google Shape;473;p20"/>
          <p:cNvPicPr preferRelativeResize="0"/>
          <p:nvPr/>
        </p:nvPicPr>
        <p:blipFill rotWithShape="1">
          <a:blip r:embed="rId7" cstate="screen">
            <a:alphaModFix/>
            <a:extLst>
              <a:ext uri="{28A0092B-C50C-407E-A947-70E740481C1C}">
                <a14:useLocalDpi xmlns:a14="http://schemas.microsoft.com/office/drawing/2010/main"/>
              </a:ext>
            </a:extLst>
          </a:blip>
          <a:srcRect/>
          <a:stretch/>
        </p:blipFill>
        <p:spPr>
          <a:xfrm>
            <a:off x="3973677" y="4207530"/>
            <a:ext cx="3092647" cy="1696166"/>
          </a:xfrm>
          <a:prstGeom prst="rect">
            <a:avLst/>
          </a:prstGeom>
          <a:noFill/>
          <a:ln>
            <a:noFill/>
          </a:ln>
        </p:spPr>
      </p:pic>
      <p:pic>
        <p:nvPicPr>
          <p:cNvPr id="474" name="Google Shape;474;p20"/>
          <p:cNvPicPr preferRelativeResize="0"/>
          <p:nvPr/>
        </p:nvPicPr>
        <p:blipFill rotWithShape="1">
          <a:blip r:embed="rId8" cstate="screen">
            <a:alphaModFix/>
            <a:extLst>
              <a:ext uri="{28A0092B-C50C-407E-A947-70E740481C1C}">
                <a14:useLocalDpi xmlns:a14="http://schemas.microsoft.com/office/drawing/2010/main"/>
              </a:ext>
            </a:extLst>
          </a:blip>
          <a:srcRect/>
          <a:stretch/>
        </p:blipFill>
        <p:spPr>
          <a:xfrm>
            <a:off x="3940768" y="1793631"/>
            <a:ext cx="3088181" cy="1676095"/>
          </a:xfrm>
          <a:prstGeom prst="rect">
            <a:avLst/>
          </a:prstGeom>
          <a:noFill/>
          <a:ln>
            <a:noFill/>
          </a:ln>
        </p:spPr>
      </p:pic>
      <p:pic>
        <p:nvPicPr>
          <p:cNvPr id="475" name="Google Shape;475;p20"/>
          <p:cNvPicPr preferRelativeResize="0"/>
          <p:nvPr/>
        </p:nvPicPr>
        <p:blipFill rotWithShape="1">
          <a:blip r:embed="rId9" cstate="screen">
            <a:alphaModFix/>
            <a:extLst>
              <a:ext uri="{28A0092B-C50C-407E-A947-70E740481C1C}">
                <a14:useLocalDpi xmlns:a14="http://schemas.microsoft.com/office/drawing/2010/main"/>
              </a:ext>
            </a:extLst>
          </a:blip>
          <a:srcRect/>
          <a:stretch/>
        </p:blipFill>
        <p:spPr>
          <a:xfrm>
            <a:off x="636563" y="1793631"/>
            <a:ext cx="3088181" cy="1676095"/>
          </a:xfrm>
          <a:prstGeom prst="rect">
            <a:avLst/>
          </a:prstGeom>
          <a:noFill/>
          <a:ln>
            <a:noFill/>
          </a:ln>
        </p:spPr>
      </p:pic>
      <p:pic>
        <p:nvPicPr>
          <p:cNvPr id="476" name="Google Shape;476;p20"/>
          <p:cNvPicPr preferRelativeResize="0"/>
          <p:nvPr/>
        </p:nvPicPr>
        <p:blipFill rotWithShape="1">
          <a:blip r:embed="rId10" cstate="screen">
            <a:alphaModFix/>
            <a:extLst>
              <a:ext uri="{28A0092B-C50C-407E-A947-70E740481C1C}">
                <a14:useLocalDpi xmlns:a14="http://schemas.microsoft.com/office/drawing/2010/main"/>
              </a:ext>
            </a:extLst>
          </a:blip>
          <a:srcRect/>
          <a:stretch/>
        </p:blipFill>
        <p:spPr>
          <a:xfrm>
            <a:off x="9876957" y="2471614"/>
            <a:ext cx="1986617" cy="1020128"/>
          </a:xfrm>
          <a:prstGeom prst="rect">
            <a:avLst/>
          </a:prstGeom>
          <a:noFill/>
          <a:ln>
            <a:noFill/>
          </a:ln>
        </p:spPr>
      </p:pic>
      <p:pic>
        <p:nvPicPr>
          <p:cNvPr id="477" name="Google Shape;477;p20"/>
          <p:cNvPicPr preferRelativeResize="0"/>
          <p:nvPr/>
        </p:nvPicPr>
        <p:blipFill rotWithShape="1">
          <a:blip r:embed="rId11" cstate="screen">
            <a:alphaModFix/>
            <a:extLst>
              <a:ext uri="{28A0092B-C50C-407E-A947-70E740481C1C}">
                <a14:useLocalDpi xmlns:a14="http://schemas.microsoft.com/office/drawing/2010/main"/>
              </a:ext>
            </a:extLst>
          </a:blip>
          <a:srcRect/>
          <a:stretch/>
        </p:blipFill>
        <p:spPr>
          <a:xfrm>
            <a:off x="9876958" y="3669132"/>
            <a:ext cx="1986618" cy="1020129"/>
          </a:xfrm>
          <a:prstGeom prst="rect">
            <a:avLst/>
          </a:prstGeom>
          <a:noFill/>
          <a:ln>
            <a:noFill/>
          </a:ln>
        </p:spPr>
      </p:pic>
      <p:cxnSp>
        <p:nvCxnSpPr>
          <p:cNvPr id="478" name="Google Shape;478;p20"/>
          <p:cNvCxnSpPr/>
          <p:nvPr/>
        </p:nvCxnSpPr>
        <p:spPr>
          <a:xfrm flipH="1">
            <a:off x="7132164" y="2173582"/>
            <a:ext cx="1368300" cy="432000"/>
          </a:xfrm>
          <a:prstGeom prst="bentConnector3">
            <a:avLst>
              <a:gd name="adj1" fmla="val 50000"/>
            </a:avLst>
          </a:prstGeom>
          <a:noFill/>
          <a:ln w="57150" cap="flat" cmpd="sng">
            <a:solidFill>
              <a:srgbClr val="595959"/>
            </a:solidFill>
            <a:prstDash val="solid"/>
            <a:round/>
            <a:headEnd type="none" w="sm" len="sm"/>
            <a:tailEnd type="triangle" w="med" len="med"/>
          </a:ln>
        </p:spPr>
      </p:cxnSp>
      <p:cxnSp>
        <p:nvCxnSpPr>
          <p:cNvPr id="479" name="Google Shape;479;p20"/>
          <p:cNvCxnSpPr>
            <a:cxnSpLocks/>
          </p:cNvCxnSpPr>
          <p:nvPr/>
        </p:nvCxnSpPr>
        <p:spPr>
          <a:xfrm rot="10800000" flipV="1">
            <a:off x="7132236" y="4601450"/>
            <a:ext cx="1980544" cy="432000"/>
          </a:xfrm>
          <a:prstGeom prst="bentConnector3">
            <a:avLst>
              <a:gd name="adj1" fmla="val 50000"/>
            </a:avLst>
          </a:prstGeom>
          <a:noFill/>
          <a:ln w="57150" cap="flat" cmpd="sng">
            <a:solidFill>
              <a:srgbClr val="595959"/>
            </a:solidFill>
            <a:prstDash val="solid"/>
            <a:round/>
            <a:headEnd type="none" w="sm" len="sm"/>
            <a:tailEnd type="triangle" w="med" len="med"/>
          </a:ln>
        </p:spPr>
      </p:cxnSp>
      <p:cxnSp>
        <p:nvCxnSpPr>
          <p:cNvPr id="480" name="Google Shape;480;p20"/>
          <p:cNvCxnSpPr>
            <a:endCxn id="477" idx="2"/>
          </p:cNvCxnSpPr>
          <p:nvPr/>
        </p:nvCxnSpPr>
        <p:spPr>
          <a:xfrm rot="10800000" flipH="1">
            <a:off x="10228567" y="4689261"/>
            <a:ext cx="641700" cy="492000"/>
          </a:xfrm>
          <a:prstGeom prst="bentConnector2">
            <a:avLst/>
          </a:prstGeom>
          <a:noFill/>
          <a:ln w="57150" cap="flat" cmpd="sng">
            <a:solidFill>
              <a:srgbClr val="595959"/>
            </a:solidFill>
            <a:prstDash val="solid"/>
            <a:round/>
            <a:headEnd type="none" w="sm" len="sm"/>
            <a:tailEnd type="triangle" w="med" len="med"/>
          </a:ln>
        </p:spPr>
      </p:cxnSp>
      <p:sp>
        <p:nvSpPr>
          <p:cNvPr id="481" name="Google Shape;481;p20"/>
          <p:cNvSpPr txBox="1"/>
          <p:nvPr/>
        </p:nvSpPr>
        <p:spPr>
          <a:xfrm>
            <a:off x="999675" y="1433757"/>
            <a:ext cx="2664296"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Calibri"/>
              <a:buNone/>
            </a:pPr>
            <a:r>
              <a:rPr lang="en-US" sz="1600" b="0" i="0" u="none" strike="noStrike" cap="none">
                <a:solidFill>
                  <a:srgbClr val="000000"/>
                </a:solidFill>
                <a:latin typeface="Calibri" panose="020F0502020204030204" pitchFamily="34" charset="0"/>
                <a:ea typeface="Calibri"/>
                <a:cs typeface="Calibri" panose="020F0502020204030204" pitchFamily="34" charset="0"/>
                <a:sym typeface="Calibri"/>
              </a:rPr>
              <a:t>Temperature</a:t>
            </a:r>
            <a:endParaRPr>
              <a:latin typeface="Calibri" panose="020F0502020204030204" pitchFamily="34" charset="0"/>
              <a:cs typeface="Calibri" panose="020F0502020204030204" pitchFamily="34" charset="0"/>
            </a:endParaRPr>
          </a:p>
        </p:txBody>
      </p:sp>
      <p:sp>
        <p:nvSpPr>
          <p:cNvPr id="482" name="Google Shape;482;p20"/>
          <p:cNvSpPr txBox="1"/>
          <p:nvPr/>
        </p:nvSpPr>
        <p:spPr>
          <a:xfrm>
            <a:off x="4234835" y="1454494"/>
            <a:ext cx="2664296"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Calibri"/>
              <a:buNone/>
            </a:pPr>
            <a:r>
              <a:rPr lang="en-US" sz="1600" b="0" i="0" u="none" strike="noStrike" cap="none">
                <a:solidFill>
                  <a:srgbClr val="000000"/>
                </a:solidFill>
                <a:latin typeface="Calibri" panose="020F0502020204030204" pitchFamily="34" charset="0"/>
                <a:ea typeface="Calibri"/>
                <a:cs typeface="Calibri" panose="020F0502020204030204" pitchFamily="34" charset="0"/>
                <a:sym typeface="Calibri"/>
              </a:rPr>
              <a:t>Dissolved Oxygen</a:t>
            </a:r>
            <a:endParaRPr>
              <a:latin typeface="Calibri" panose="020F0502020204030204" pitchFamily="34" charset="0"/>
              <a:cs typeface="Calibri" panose="020F0502020204030204" pitchFamily="34" charset="0"/>
            </a:endParaRPr>
          </a:p>
        </p:txBody>
      </p:sp>
      <p:sp>
        <p:nvSpPr>
          <p:cNvPr id="483" name="Google Shape;483;p20"/>
          <p:cNvSpPr txBox="1"/>
          <p:nvPr/>
        </p:nvSpPr>
        <p:spPr>
          <a:xfrm rot="-5400000">
            <a:off x="-829557" y="4864314"/>
            <a:ext cx="2664296"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Calibri"/>
              <a:buNone/>
            </a:pPr>
            <a:r>
              <a:rPr lang="en-US" sz="1600" b="0" i="0" u="none" strike="noStrike" cap="none">
                <a:solidFill>
                  <a:srgbClr val="000000"/>
                </a:solidFill>
                <a:latin typeface="Calibri" panose="020F0502020204030204" pitchFamily="34" charset="0"/>
                <a:ea typeface="Calibri"/>
                <a:cs typeface="Calibri" panose="020F0502020204030204" pitchFamily="34" charset="0"/>
                <a:sym typeface="Calibri"/>
              </a:rPr>
              <a:t>Lake Sonoma</a:t>
            </a:r>
            <a:endParaRPr>
              <a:latin typeface="Calibri" panose="020F0502020204030204" pitchFamily="34" charset="0"/>
              <a:cs typeface="Calibri" panose="020F0502020204030204" pitchFamily="34" charset="0"/>
            </a:endParaRPr>
          </a:p>
        </p:txBody>
      </p:sp>
      <p:sp>
        <p:nvSpPr>
          <p:cNvPr id="484" name="Google Shape;484;p20"/>
          <p:cNvSpPr txBox="1"/>
          <p:nvPr/>
        </p:nvSpPr>
        <p:spPr>
          <a:xfrm rot="-5400000">
            <a:off x="-829557" y="2436353"/>
            <a:ext cx="2664296"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Calibri"/>
              <a:buNone/>
            </a:pPr>
            <a:r>
              <a:rPr lang="en-US" sz="1600" b="0" i="0" u="none" strike="noStrike" cap="none">
                <a:solidFill>
                  <a:srgbClr val="000000"/>
                </a:solidFill>
                <a:latin typeface="Calibri" panose="020F0502020204030204" pitchFamily="34" charset="0"/>
                <a:ea typeface="Calibri"/>
                <a:cs typeface="Calibri" panose="020F0502020204030204" pitchFamily="34" charset="0"/>
                <a:sym typeface="Calibri"/>
              </a:rPr>
              <a:t>Lake Mendocino</a:t>
            </a:r>
            <a:endParaRPr>
              <a:latin typeface="Calibri" panose="020F0502020204030204" pitchFamily="34" charset="0"/>
              <a:cs typeface="Calibri" panose="020F0502020204030204" pitchFamily="34" charset="0"/>
            </a:endParaRPr>
          </a:p>
        </p:txBody>
      </p:sp>
      <p:sp>
        <p:nvSpPr>
          <p:cNvPr id="485" name="Google Shape;485;p20"/>
          <p:cNvSpPr txBox="1"/>
          <p:nvPr/>
        </p:nvSpPr>
        <p:spPr>
          <a:xfrm>
            <a:off x="10166571" y="3161949"/>
            <a:ext cx="1407387" cy="215444"/>
          </a:xfrm>
          <a:prstGeom prst="rect">
            <a:avLst/>
          </a:prstGeom>
          <a:solidFill>
            <a:schemeClr val="lt1"/>
          </a:solid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B0F0"/>
              </a:buClr>
              <a:buSzPts val="1400"/>
              <a:buFont typeface="Calibri"/>
              <a:buNone/>
            </a:pPr>
            <a:r>
              <a:rPr lang="en-US" sz="1400" b="0" i="0" u="none" strike="noStrike" cap="none" dirty="0">
                <a:latin typeface="Calibri" panose="020F0502020204030204" pitchFamily="34" charset="0"/>
                <a:ea typeface="Calibri"/>
                <a:cs typeface="Calibri" panose="020F0502020204030204" pitchFamily="34" charset="0"/>
                <a:sym typeface="Calibri"/>
              </a:rPr>
              <a:t>Temperature</a:t>
            </a:r>
            <a:endParaRPr dirty="0">
              <a:latin typeface="Calibri" panose="020F0502020204030204" pitchFamily="34" charset="0"/>
              <a:cs typeface="Calibri" panose="020F0502020204030204" pitchFamily="34" charset="0"/>
            </a:endParaRPr>
          </a:p>
        </p:txBody>
      </p:sp>
      <p:sp>
        <p:nvSpPr>
          <p:cNvPr id="486" name="Google Shape;486;p20"/>
          <p:cNvSpPr txBox="1"/>
          <p:nvPr/>
        </p:nvSpPr>
        <p:spPr>
          <a:xfrm>
            <a:off x="10166570" y="4366095"/>
            <a:ext cx="1407387" cy="215444"/>
          </a:xfrm>
          <a:prstGeom prst="rect">
            <a:avLst/>
          </a:prstGeom>
          <a:solidFill>
            <a:schemeClr val="lt1"/>
          </a:solid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B0F0"/>
              </a:buClr>
              <a:buSzPts val="1400"/>
              <a:buFont typeface="Calibri"/>
              <a:buNone/>
            </a:pPr>
            <a:r>
              <a:rPr lang="en-US" sz="1400" b="0" i="0" u="none" strike="noStrike" cap="none">
                <a:latin typeface="Calibri" panose="020F0502020204030204" pitchFamily="34" charset="0"/>
                <a:ea typeface="Calibri"/>
                <a:cs typeface="Calibri" panose="020F0502020204030204" pitchFamily="34" charset="0"/>
                <a:sym typeface="Calibri"/>
              </a:rPr>
              <a:t>Dissolved Oxygen</a:t>
            </a:r>
            <a:endParaRPr>
              <a:latin typeface="Calibri" panose="020F0502020204030204" pitchFamily="34" charset="0"/>
              <a:cs typeface="Calibri" panose="020F0502020204030204" pitchFamily="34" charset="0"/>
            </a:endParaRPr>
          </a:p>
        </p:txBody>
      </p:sp>
      <p:cxnSp>
        <p:nvCxnSpPr>
          <p:cNvPr id="487" name="Google Shape;487;p20"/>
          <p:cNvCxnSpPr/>
          <p:nvPr/>
        </p:nvCxnSpPr>
        <p:spPr>
          <a:xfrm>
            <a:off x="1976308" y="2824035"/>
            <a:ext cx="0" cy="504056"/>
          </a:xfrm>
          <a:prstGeom prst="straightConnector1">
            <a:avLst/>
          </a:prstGeom>
          <a:noFill/>
          <a:ln w="9525" cap="flat" cmpd="sng">
            <a:solidFill>
              <a:srgbClr val="FF0000"/>
            </a:solidFill>
            <a:prstDash val="dot"/>
            <a:round/>
            <a:headEnd type="none" w="sm" len="sm"/>
            <a:tailEnd type="none" w="sm" len="sm"/>
          </a:ln>
        </p:spPr>
      </p:cxnSp>
      <p:cxnSp>
        <p:nvCxnSpPr>
          <p:cNvPr id="488" name="Google Shape;488;p20"/>
          <p:cNvCxnSpPr/>
          <p:nvPr/>
        </p:nvCxnSpPr>
        <p:spPr>
          <a:xfrm rot="10800000">
            <a:off x="1638273" y="3304281"/>
            <a:ext cx="1821631" cy="0"/>
          </a:xfrm>
          <a:prstGeom prst="straightConnector1">
            <a:avLst/>
          </a:prstGeom>
          <a:noFill/>
          <a:ln w="9525" cap="flat" cmpd="sng">
            <a:solidFill>
              <a:srgbClr val="FF0000"/>
            </a:solidFill>
            <a:prstDash val="dot"/>
            <a:round/>
            <a:headEnd type="none" w="sm" len="sm"/>
            <a:tailEnd type="none" w="sm" len="sm"/>
          </a:ln>
        </p:spPr>
      </p:cxnSp>
      <p:cxnSp>
        <p:nvCxnSpPr>
          <p:cNvPr id="489" name="Google Shape;489;p20"/>
          <p:cNvCxnSpPr/>
          <p:nvPr/>
        </p:nvCxnSpPr>
        <p:spPr>
          <a:xfrm>
            <a:off x="1910208" y="5228875"/>
            <a:ext cx="0" cy="504056"/>
          </a:xfrm>
          <a:prstGeom prst="straightConnector1">
            <a:avLst/>
          </a:prstGeom>
          <a:noFill/>
          <a:ln w="9525" cap="flat" cmpd="sng">
            <a:solidFill>
              <a:srgbClr val="FF0000"/>
            </a:solidFill>
            <a:prstDash val="dot"/>
            <a:round/>
            <a:headEnd type="none" w="sm" len="sm"/>
            <a:tailEnd type="none" w="sm" len="sm"/>
          </a:ln>
        </p:spPr>
      </p:cxnSp>
      <p:cxnSp>
        <p:nvCxnSpPr>
          <p:cNvPr id="490" name="Google Shape;490;p20"/>
          <p:cNvCxnSpPr/>
          <p:nvPr/>
        </p:nvCxnSpPr>
        <p:spPr>
          <a:xfrm rot="10800000">
            <a:off x="1665040" y="5654352"/>
            <a:ext cx="1821631" cy="0"/>
          </a:xfrm>
          <a:prstGeom prst="straightConnector1">
            <a:avLst/>
          </a:prstGeom>
          <a:noFill/>
          <a:ln w="9525" cap="flat" cmpd="sng">
            <a:solidFill>
              <a:srgbClr val="FF0000"/>
            </a:solidFill>
            <a:prstDash val="dot"/>
            <a:round/>
            <a:headEnd type="none" w="sm" len="sm"/>
            <a:tailEnd type="none" w="sm" len="sm"/>
          </a:ln>
        </p:spPr>
      </p:cxnSp>
      <p:cxnSp>
        <p:nvCxnSpPr>
          <p:cNvPr id="491" name="Google Shape;491;p20"/>
          <p:cNvCxnSpPr/>
          <p:nvPr/>
        </p:nvCxnSpPr>
        <p:spPr>
          <a:xfrm>
            <a:off x="5207142" y="2862131"/>
            <a:ext cx="0" cy="473103"/>
          </a:xfrm>
          <a:prstGeom prst="straightConnector1">
            <a:avLst/>
          </a:prstGeom>
          <a:noFill/>
          <a:ln w="9525" cap="flat" cmpd="sng">
            <a:solidFill>
              <a:srgbClr val="FF0000"/>
            </a:solidFill>
            <a:prstDash val="dot"/>
            <a:round/>
            <a:headEnd type="none" w="sm" len="sm"/>
            <a:tailEnd type="none" w="sm" len="sm"/>
          </a:ln>
        </p:spPr>
      </p:cxnSp>
      <p:cxnSp>
        <p:nvCxnSpPr>
          <p:cNvPr id="492" name="Google Shape;492;p20"/>
          <p:cNvCxnSpPr/>
          <p:nvPr/>
        </p:nvCxnSpPr>
        <p:spPr>
          <a:xfrm rot="10800000">
            <a:off x="4945304" y="3311424"/>
            <a:ext cx="1821631" cy="0"/>
          </a:xfrm>
          <a:prstGeom prst="straightConnector1">
            <a:avLst/>
          </a:prstGeom>
          <a:noFill/>
          <a:ln w="9525" cap="flat" cmpd="sng">
            <a:solidFill>
              <a:srgbClr val="FF0000"/>
            </a:solidFill>
            <a:prstDash val="dot"/>
            <a:round/>
            <a:headEnd type="none" w="sm" len="sm"/>
            <a:tailEnd type="none" w="sm" len="sm"/>
          </a:ln>
        </p:spPr>
      </p:cxnSp>
      <p:cxnSp>
        <p:nvCxnSpPr>
          <p:cNvPr id="493" name="Google Shape;493;p20"/>
          <p:cNvCxnSpPr/>
          <p:nvPr/>
        </p:nvCxnSpPr>
        <p:spPr>
          <a:xfrm>
            <a:off x="5393459" y="5267544"/>
            <a:ext cx="0" cy="473103"/>
          </a:xfrm>
          <a:prstGeom prst="straightConnector1">
            <a:avLst/>
          </a:prstGeom>
          <a:noFill/>
          <a:ln w="9525" cap="flat" cmpd="sng">
            <a:solidFill>
              <a:srgbClr val="FF0000"/>
            </a:solidFill>
            <a:prstDash val="dot"/>
            <a:round/>
            <a:headEnd type="none" w="sm" len="sm"/>
            <a:tailEnd type="none" w="sm" len="sm"/>
          </a:ln>
        </p:spPr>
      </p:cxnSp>
      <p:cxnSp>
        <p:nvCxnSpPr>
          <p:cNvPr id="494" name="Google Shape;494;p20"/>
          <p:cNvCxnSpPr/>
          <p:nvPr/>
        </p:nvCxnSpPr>
        <p:spPr>
          <a:xfrm rot="10800000">
            <a:off x="4955405" y="5666833"/>
            <a:ext cx="1821631" cy="0"/>
          </a:xfrm>
          <a:prstGeom prst="straightConnector1">
            <a:avLst/>
          </a:prstGeom>
          <a:noFill/>
          <a:ln w="9525" cap="flat" cmpd="sng">
            <a:solidFill>
              <a:srgbClr val="FF0000"/>
            </a:solidFill>
            <a:prstDash val="dot"/>
            <a:round/>
            <a:headEnd type="none" w="sm" len="sm"/>
            <a:tailEnd type="none" w="sm" len="sm"/>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descr="SurfCHLA_rt"/>
          <p:cNvPicPr>
            <a:picLocks noChangeAspect="1" noChangeArrowheads="1"/>
          </p:cNvPicPr>
          <p:nvPr/>
        </p:nvPicPr>
        <p:blipFill>
          <a:blip r:embed="rId3" cstate="print"/>
          <a:srcRect/>
          <a:stretch>
            <a:fillRect/>
          </a:stretch>
        </p:blipFill>
        <p:spPr bwMode="auto">
          <a:xfrm>
            <a:off x="5048518" y="979623"/>
            <a:ext cx="6375041" cy="5055474"/>
          </a:xfrm>
          <a:prstGeom prst="rect">
            <a:avLst/>
          </a:prstGeom>
          <a:noFill/>
          <a:ln w="9525">
            <a:noFill/>
            <a:miter lim="800000"/>
            <a:headEnd/>
            <a:tailEnd/>
          </a:ln>
        </p:spPr>
      </p:pic>
      <p:sp>
        <p:nvSpPr>
          <p:cNvPr id="6146" name="Rectangle 2"/>
          <p:cNvSpPr>
            <a:spLocks noChangeArrowheads="1"/>
          </p:cNvSpPr>
          <p:nvPr/>
        </p:nvSpPr>
        <p:spPr bwMode="auto">
          <a:xfrm>
            <a:off x="231819" y="268532"/>
            <a:ext cx="11758411" cy="584775"/>
          </a:xfrm>
          <a:prstGeom prst="rect">
            <a:avLst/>
          </a:prstGeom>
          <a:noFill/>
          <a:ln w="9525">
            <a:noFill/>
            <a:miter lim="800000"/>
            <a:headEnd/>
            <a:tailEnd/>
          </a:ln>
        </p:spPr>
        <p:txBody>
          <a:bodyPr anchor="ctr">
            <a:spAutoFit/>
          </a:bodyPr>
          <a:lstStyle/>
          <a:p>
            <a:pPr algn="ctr" defTabSz="977900"/>
            <a:r>
              <a:rPr lang="en-US" sz="3200" b="1" dirty="0">
                <a:solidFill>
                  <a:srgbClr val="00B050"/>
                </a:solidFill>
                <a:latin typeface="Arial" pitchFamily="34" charset="0"/>
              </a:rPr>
              <a:t>CE-QUAL-ICM</a:t>
            </a:r>
          </a:p>
        </p:txBody>
      </p:sp>
      <p:sp>
        <p:nvSpPr>
          <p:cNvPr id="6147" name="Rectangle 3"/>
          <p:cNvSpPr>
            <a:spLocks noChangeArrowheads="1"/>
          </p:cNvSpPr>
          <p:nvPr/>
        </p:nvSpPr>
        <p:spPr bwMode="auto">
          <a:xfrm>
            <a:off x="451830" y="1113705"/>
            <a:ext cx="4670924" cy="5078313"/>
          </a:xfrm>
          <a:prstGeom prst="rect">
            <a:avLst/>
          </a:prstGeom>
          <a:noFill/>
          <a:ln w="9525">
            <a:noFill/>
            <a:miter lim="800000"/>
            <a:headEnd/>
            <a:tailEnd/>
          </a:ln>
        </p:spPr>
        <p:txBody>
          <a:bodyPr>
            <a:spAutoFit/>
          </a:bodyPr>
          <a:lstStyle/>
          <a:p>
            <a:pPr marL="366713" indent="-366713" defTabSz="977900">
              <a:spcBef>
                <a:spcPct val="20000"/>
              </a:spcBef>
              <a:buClr>
                <a:schemeClr val="tx1"/>
              </a:buClr>
              <a:buSzPct val="120000"/>
              <a:buFontTx/>
              <a:buChar char="•"/>
            </a:pPr>
            <a:r>
              <a:rPr lang="en-US" sz="2000" dirty="0">
                <a:latin typeface="Arial" pitchFamily="34" charset="0"/>
              </a:rPr>
              <a:t>Three-dimensional (3D) simulations of water quality in estuaries and complex environments</a:t>
            </a:r>
          </a:p>
          <a:p>
            <a:pPr marL="366713" indent="-366713" defTabSz="977900">
              <a:spcBef>
                <a:spcPct val="20000"/>
              </a:spcBef>
              <a:buClr>
                <a:schemeClr val="tx1"/>
              </a:buClr>
              <a:buSzPct val="120000"/>
              <a:buFontTx/>
              <a:buChar char="•"/>
            </a:pPr>
            <a:r>
              <a:rPr lang="en-US" sz="2000" dirty="0">
                <a:latin typeface="Arial" pitchFamily="34" charset="0"/>
              </a:rPr>
              <a:t>Full suite of nutrients and trophic interactions</a:t>
            </a:r>
          </a:p>
          <a:p>
            <a:pPr marL="366713" indent="-366713" defTabSz="977900">
              <a:spcBef>
                <a:spcPct val="20000"/>
              </a:spcBef>
              <a:buClr>
                <a:schemeClr val="tx1"/>
              </a:buClr>
              <a:buSzPct val="120000"/>
              <a:buFontTx/>
              <a:buChar char="•"/>
            </a:pPr>
            <a:r>
              <a:rPr lang="en-US" sz="2000" dirty="0">
                <a:latin typeface="Arial" pitchFamily="34" charset="0"/>
              </a:rPr>
              <a:t>Includes SAV, benthos, zooplankton, sediment diagenesis</a:t>
            </a:r>
          </a:p>
          <a:p>
            <a:pPr marL="366713" indent="-366713" defTabSz="977900">
              <a:spcBef>
                <a:spcPct val="20000"/>
              </a:spcBef>
              <a:buClr>
                <a:schemeClr val="tx1"/>
              </a:buClr>
              <a:buSzPct val="120000"/>
              <a:buFontTx/>
              <a:buChar char="•"/>
            </a:pPr>
            <a:r>
              <a:rPr lang="en-US" sz="2000" dirty="0">
                <a:latin typeface="Arial" pitchFamily="34" charset="0"/>
              </a:rPr>
              <a:t>Conventional pollutants and contaminants (ICM/TOXI)</a:t>
            </a:r>
          </a:p>
          <a:p>
            <a:pPr marL="366713" indent="-366713" defTabSz="977900">
              <a:spcBef>
                <a:spcPct val="20000"/>
              </a:spcBef>
              <a:buClr>
                <a:schemeClr val="tx1"/>
              </a:buClr>
              <a:buSzPct val="120000"/>
              <a:buFontTx/>
              <a:buChar char="•"/>
            </a:pPr>
            <a:r>
              <a:rPr lang="en-US" sz="2000" dirty="0">
                <a:latin typeface="Arial" pitchFamily="34" charset="0"/>
              </a:rPr>
              <a:t>Water quality linked with hydrodynamics</a:t>
            </a:r>
          </a:p>
          <a:p>
            <a:pPr marL="366713" indent="-366713" defTabSz="977900">
              <a:spcBef>
                <a:spcPct val="20000"/>
              </a:spcBef>
              <a:buClr>
                <a:schemeClr val="tx1"/>
              </a:buClr>
              <a:buSzPct val="120000"/>
              <a:buFontTx/>
              <a:buChar char="•"/>
            </a:pPr>
            <a:r>
              <a:rPr lang="en-US" sz="2000" dirty="0">
                <a:latin typeface="Arial" pitchFamily="34" charset="0"/>
              </a:rPr>
              <a:t>Developed through Chesapeake Bay study</a:t>
            </a:r>
          </a:p>
          <a:p>
            <a:pPr marL="366713" indent="-366713" defTabSz="977900">
              <a:spcBef>
                <a:spcPct val="20000"/>
              </a:spcBef>
              <a:buClr>
                <a:schemeClr val="tx1"/>
              </a:buClr>
              <a:buSzPct val="120000"/>
              <a:buFontTx/>
              <a:buChar char="•"/>
            </a:pPr>
            <a:r>
              <a:rPr lang="en-US" sz="2000" dirty="0">
                <a:latin typeface="Arial" pitchFamily="34" charset="0"/>
              </a:rPr>
              <a:t>Generalized, public domain, and applied to many other sites</a:t>
            </a:r>
          </a:p>
        </p:txBody>
      </p:sp>
      <p:sp>
        <p:nvSpPr>
          <p:cNvPr id="2" name="TextBox 1">
            <a:extLst>
              <a:ext uri="{FF2B5EF4-FFF2-40B4-BE49-F238E27FC236}">
                <a16:creationId xmlns:a16="http://schemas.microsoft.com/office/drawing/2014/main" id="{60111593-2989-95F3-7ECE-7FBF363F44E3}"/>
              </a:ext>
            </a:extLst>
          </p:cNvPr>
          <p:cNvSpPr txBox="1"/>
          <p:nvPr/>
        </p:nvSpPr>
        <p:spPr>
          <a:xfrm>
            <a:off x="8134599" y="356231"/>
            <a:ext cx="3649944" cy="369332"/>
          </a:xfrm>
          <a:prstGeom prst="rect">
            <a:avLst/>
          </a:prstGeom>
          <a:noFill/>
        </p:spPr>
        <p:txBody>
          <a:bodyPr wrap="square" rtlCol="0">
            <a:spAutoFit/>
          </a:bodyPr>
          <a:lstStyle/>
          <a:p>
            <a:pPr algn="ctr"/>
            <a:r>
              <a:rPr lang="en-US" dirty="0"/>
              <a:t>POC: Dr. Barry Bunch, ERDC-EL</a:t>
            </a:r>
          </a:p>
        </p:txBody>
      </p:sp>
    </p:spTree>
    <p:extLst>
      <p:ext uri="{BB962C8B-B14F-4D97-AF65-F5344CB8AC3E}">
        <p14:creationId xmlns:p14="http://schemas.microsoft.com/office/powerpoint/2010/main" val="2516268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5083374" y="871714"/>
            <a:ext cx="6748669" cy="538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D49A10E8-E50B-4592-BE64-8DAB02F0EC0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496841" y="1481384"/>
            <a:ext cx="5930877" cy="3646567"/>
          </a:xfrm>
          <a:prstGeom prst="rect">
            <a:avLst/>
          </a:prstGeom>
        </p:spPr>
      </p:pic>
      <p:sp>
        <p:nvSpPr>
          <p:cNvPr id="5" name="TextBox 4"/>
          <p:cNvSpPr txBox="1"/>
          <p:nvPr/>
        </p:nvSpPr>
        <p:spPr>
          <a:xfrm>
            <a:off x="218409" y="248510"/>
            <a:ext cx="11768182" cy="584775"/>
          </a:xfrm>
          <a:prstGeom prst="rect">
            <a:avLst/>
          </a:prstGeom>
          <a:noFill/>
          <a:ln w="9525">
            <a:noFill/>
            <a:miter lim="800000"/>
            <a:headEnd/>
            <a:tailEnd/>
          </a:ln>
        </p:spPr>
        <p:txBody>
          <a:bodyPr spcFirstLastPara="1" wrap="square" lIns="91425" tIns="45700" rIns="91425" bIns="45700" anchor="ctr" anchorCtr="0">
            <a:spAutoFit/>
          </a:bodyPr>
          <a:lstStyle>
            <a:defPPr marR="0" lvl="0" algn="l" rtl="0">
              <a:lnSpc>
                <a:spcPct val="100000"/>
              </a:lnSpc>
              <a:spcBef>
                <a:spcPts val="0"/>
              </a:spcBef>
              <a:spcAft>
                <a:spcPts val="0"/>
              </a:spcAft>
            </a:defPPr>
            <a:lvl1pPr marR="0" lvl="0" algn="ctr" defTabSz="977900">
              <a:lnSpc>
                <a:spcPct val="100000"/>
              </a:lnSpc>
              <a:spcBef>
                <a:spcPts val="0"/>
              </a:spcBef>
              <a:spcAft>
                <a:spcPts val="0"/>
              </a:spcAft>
              <a:buClr>
                <a:srgbClr val="000000"/>
              </a:buClr>
              <a:buSzPts val="1400"/>
              <a:buFont typeface="Arial"/>
              <a:buNone/>
              <a:defRPr sz="2800" b="1" i="0" u="none" strike="noStrike" cap="none">
                <a:solidFill>
                  <a:srgbClr val="00B050"/>
                </a:solidFill>
                <a:latin typeface="Arial" pitchFamily="34" charset="0"/>
                <a:sym typeface="Arial"/>
              </a:defRPr>
            </a:lvl1pPr>
            <a:lvl2pPr marR="0" lvl="1">
              <a:lnSpc>
                <a:spcPct val="100000"/>
              </a:lnSpc>
              <a:spcBef>
                <a:spcPts val="0"/>
              </a:spcBef>
              <a:spcAft>
                <a:spcPts val="0"/>
              </a:spcAft>
              <a:buClr>
                <a:srgbClr val="000000"/>
              </a:buClr>
              <a:buSzPts val="1400"/>
              <a:buFont typeface="Arial"/>
              <a:buNone/>
              <a:defRPr b="1" i="0" u="none" strike="noStrike" cap="none">
                <a:solidFill>
                  <a:srgbClr val="978473"/>
                </a:solidFill>
                <a:latin typeface="Arial"/>
                <a:ea typeface="Arial"/>
                <a:cs typeface="Arial"/>
                <a:sym typeface="Arial"/>
              </a:defRPr>
            </a:lvl2pPr>
            <a:lvl3pPr marR="0" lvl="2">
              <a:lnSpc>
                <a:spcPct val="100000"/>
              </a:lnSpc>
              <a:spcBef>
                <a:spcPts val="0"/>
              </a:spcBef>
              <a:spcAft>
                <a:spcPts val="0"/>
              </a:spcAft>
              <a:buClr>
                <a:srgbClr val="000000"/>
              </a:buClr>
              <a:buSzPts val="1400"/>
              <a:buFont typeface="Arial"/>
              <a:buNone/>
              <a:defRPr b="1" i="0" u="none" strike="noStrike" cap="none">
                <a:solidFill>
                  <a:srgbClr val="978473"/>
                </a:solidFill>
                <a:latin typeface="Arial"/>
                <a:ea typeface="Arial"/>
                <a:cs typeface="Arial"/>
                <a:sym typeface="Arial"/>
              </a:defRPr>
            </a:lvl3pPr>
            <a:lvl4pPr marR="0" lvl="3">
              <a:lnSpc>
                <a:spcPct val="100000"/>
              </a:lnSpc>
              <a:spcBef>
                <a:spcPts val="0"/>
              </a:spcBef>
              <a:spcAft>
                <a:spcPts val="0"/>
              </a:spcAft>
              <a:buClr>
                <a:srgbClr val="000000"/>
              </a:buClr>
              <a:buSzPts val="1400"/>
              <a:buFont typeface="Arial"/>
              <a:buNone/>
              <a:defRPr b="1" i="0" u="none" strike="noStrike" cap="none">
                <a:solidFill>
                  <a:srgbClr val="978473"/>
                </a:solidFill>
                <a:latin typeface="Arial"/>
                <a:ea typeface="Arial"/>
                <a:cs typeface="Arial"/>
                <a:sym typeface="Arial"/>
              </a:defRPr>
            </a:lvl4pPr>
            <a:lvl5pPr marR="0" lvl="4">
              <a:lnSpc>
                <a:spcPct val="100000"/>
              </a:lnSpc>
              <a:spcBef>
                <a:spcPts val="0"/>
              </a:spcBef>
              <a:spcAft>
                <a:spcPts val="0"/>
              </a:spcAft>
              <a:buClr>
                <a:srgbClr val="000000"/>
              </a:buClr>
              <a:buSzPts val="1400"/>
              <a:buFont typeface="Arial"/>
              <a:buNone/>
              <a:defRPr b="1" i="0" u="none" strike="noStrike" cap="none">
                <a:solidFill>
                  <a:srgbClr val="978473"/>
                </a:solidFill>
                <a:latin typeface="Arial"/>
                <a:ea typeface="Arial"/>
                <a:cs typeface="Arial"/>
                <a:sym typeface="Arial"/>
              </a:defRPr>
            </a:lvl5pPr>
            <a:lvl6pPr marR="0" lvl="5">
              <a:lnSpc>
                <a:spcPct val="100000"/>
              </a:lnSpc>
              <a:spcBef>
                <a:spcPts val="0"/>
              </a:spcBef>
              <a:spcAft>
                <a:spcPts val="0"/>
              </a:spcAft>
              <a:buClr>
                <a:srgbClr val="000000"/>
              </a:buClr>
              <a:buSzPts val="1400"/>
              <a:buFont typeface="Arial"/>
              <a:buNone/>
              <a:defRPr sz="3300" b="0" i="0" u="none" strike="noStrike" cap="none">
                <a:solidFill>
                  <a:schemeClr val="dk1"/>
                </a:solidFill>
                <a:latin typeface="Arial"/>
                <a:ea typeface="Arial"/>
                <a:cs typeface="Arial"/>
                <a:sym typeface="Arial"/>
              </a:defRPr>
            </a:lvl6pPr>
            <a:lvl7pPr marR="0" lvl="6">
              <a:lnSpc>
                <a:spcPct val="100000"/>
              </a:lnSpc>
              <a:spcBef>
                <a:spcPts val="0"/>
              </a:spcBef>
              <a:spcAft>
                <a:spcPts val="0"/>
              </a:spcAft>
              <a:buClr>
                <a:srgbClr val="000000"/>
              </a:buClr>
              <a:buSzPts val="1400"/>
              <a:buFont typeface="Arial"/>
              <a:buNone/>
              <a:defRPr sz="3300" b="0" i="0" u="none" strike="noStrike" cap="none">
                <a:solidFill>
                  <a:schemeClr val="dk1"/>
                </a:solidFill>
                <a:latin typeface="Arial"/>
                <a:ea typeface="Arial"/>
                <a:cs typeface="Arial"/>
                <a:sym typeface="Arial"/>
              </a:defRPr>
            </a:lvl7pPr>
            <a:lvl8pPr marR="0" lvl="7">
              <a:lnSpc>
                <a:spcPct val="100000"/>
              </a:lnSpc>
              <a:spcBef>
                <a:spcPts val="0"/>
              </a:spcBef>
              <a:spcAft>
                <a:spcPts val="0"/>
              </a:spcAft>
              <a:buClr>
                <a:srgbClr val="000000"/>
              </a:buClr>
              <a:buSzPts val="1400"/>
              <a:buFont typeface="Arial"/>
              <a:buNone/>
              <a:defRPr sz="3300" b="0" i="0" u="none" strike="noStrike" cap="none">
                <a:solidFill>
                  <a:schemeClr val="dk1"/>
                </a:solidFill>
                <a:latin typeface="Arial"/>
                <a:ea typeface="Arial"/>
                <a:cs typeface="Arial"/>
                <a:sym typeface="Arial"/>
              </a:defRPr>
            </a:lvl8pPr>
            <a:lvl9pPr marR="0" lvl="8">
              <a:lnSpc>
                <a:spcPct val="100000"/>
              </a:lnSpc>
              <a:spcBef>
                <a:spcPts val="0"/>
              </a:spcBef>
              <a:spcAft>
                <a:spcPts val="0"/>
              </a:spcAft>
              <a:buClr>
                <a:srgbClr val="000000"/>
              </a:buClr>
              <a:buSzPts val="1400"/>
              <a:buFont typeface="Arial"/>
              <a:buNone/>
              <a:defRPr sz="3300" b="0" i="0" u="none" strike="noStrike" cap="none">
                <a:solidFill>
                  <a:schemeClr val="dk1"/>
                </a:solidFill>
                <a:latin typeface="Arial"/>
                <a:ea typeface="Arial"/>
                <a:cs typeface="Arial"/>
                <a:sym typeface="Arial"/>
              </a:defRPr>
            </a:lvl9pPr>
          </a:lstStyle>
          <a:p>
            <a:r>
              <a:rPr lang="en-US" dirty="0"/>
              <a:t>Groundwater Quality</a:t>
            </a:r>
          </a:p>
        </p:txBody>
      </p:sp>
      <p:sp>
        <p:nvSpPr>
          <p:cNvPr id="6" name="TextBox 5"/>
          <p:cNvSpPr txBox="1"/>
          <p:nvPr/>
        </p:nvSpPr>
        <p:spPr>
          <a:xfrm>
            <a:off x="5509919" y="948989"/>
            <a:ext cx="5930877" cy="523220"/>
          </a:xfrm>
          <a:prstGeom prst="rect">
            <a:avLst/>
          </a:prstGeom>
          <a:noFill/>
        </p:spPr>
        <p:txBody>
          <a:bodyPr wrap="square" rtlCol="0">
            <a:spAutoFit/>
          </a:bodyPr>
          <a:lstStyle/>
          <a:p>
            <a:pPr algn="ctr"/>
            <a:r>
              <a:rPr lang="en-US" sz="2800" b="1" dirty="0"/>
              <a:t>FRESCO</a:t>
            </a:r>
          </a:p>
        </p:txBody>
      </p:sp>
      <p:sp>
        <p:nvSpPr>
          <p:cNvPr id="8" name="TextBox 7"/>
          <p:cNvSpPr txBox="1"/>
          <p:nvPr/>
        </p:nvSpPr>
        <p:spPr>
          <a:xfrm>
            <a:off x="5496841" y="5175764"/>
            <a:ext cx="5930877" cy="1077218"/>
          </a:xfrm>
          <a:prstGeom prst="rect">
            <a:avLst/>
          </a:prstGeom>
          <a:noFill/>
        </p:spPr>
        <p:txBody>
          <a:bodyPr wrap="square" rtlCol="0">
            <a:spAutoFit/>
          </a:bodyPr>
          <a:lstStyle/>
          <a:p>
            <a:r>
              <a:rPr lang="en-US" sz="1600" dirty="0"/>
              <a:t>System of 1D, lumped parameter models</a:t>
            </a:r>
          </a:p>
          <a:p>
            <a:r>
              <a:rPr lang="en-US" sz="1600" dirty="0"/>
              <a:t>Applied for screening worst case scenarios aligned to ORAP</a:t>
            </a:r>
          </a:p>
          <a:p>
            <a:r>
              <a:rPr lang="en-US" sz="1600" dirty="0"/>
              <a:t>Current continued development of constituent databases and exploration of application for PFAS</a:t>
            </a:r>
          </a:p>
        </p:txBody>
      </p:sp>
      <p:sp>
        <p:nvSpPr>
          <p:cNvPr id="9" name="Rectangle 8"/>
          <p:cNvSpPr/>
          <p:nvPr/>
        </p:nvSpPr>
        <p:spPr>
          <a:xfrm>
            <a:off x="435174" y="871714"/>
            <a:ext cx="4372665" cy="53812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458508" y="948989"/>
            <a:ext cx="4250542" cy="5355312"/>
          </a:xfrm>
          <a:prstGeom prst="rect">
            <a:avLst/>
          </a:prstGeom>
          <a:noFill/>
        </p:spPr>
        <p:txBody>
          <a:bodyPr wrap="square" rtlCol="0">
            <a:spAutoFit/>
          </a:bodyPr>
          <a:lstStyle/>
          <a:p>
            <a:pPr marL="285750" indent="-285750">
              <a:buFont typeface="Arial" panose="020B0604020202020204" pitchFamily="34" charset="0"/>
              <a:buChar char="•"/>
            </a:pPr>
            <a:r>
              <a:rPr lang="en-US" dirty="0"/>
              <a:t>Off-the-shelf hydro and </a:t>
            </a:r>
            <a:r>
              <a:rPr lang="en-US" dirty="0" err="1"/>
              <a:t>BioGeoChem</a:t>
            </a:r>
            <a:r>
              <a:rPr lang="en-US" dirty="0"/>
              <a:t> models used for applications</a:t>
            </a:r>
          </a:p>
          <a:p>
            <a:pPr marL="742950" lvl="1" indent="-285750">
              <a:buFont typeface="Arial" panose="020B0604020202020204" pitchFamily="34" charset="0"/>
              <a:buChar char="•"/>
            </a:pPr>
            <a:r>
              <a:rPr lang="en-US" dirty="0"/>
              <a:t>MODFLOW</a:t>
            </a:r>
          </a:p>
          <a:p>
            <a:pPr marL="742950" lvl="1" indent="-285750">
              <a:buFont typeface="Arial" panose="020B0604020202020204" pitchFamily="34" charset="0"/>
              <a:buChar char="•"/>
            </a:pPr>
            <a:r>
              <a:rPr lang="en-US" dirty="0" err="1"/>
              <a:t>FemWater</a:t>
            </a:r>
            <a:endParaRPr lang="en-US" dirty="0"/>
          </a:p>
          <a:p>
            <a:pPr marL="742950" lvl="1" indent="-285750">
              <a:buFont typeface="Arial" panose="020B0604020202020204" pitchFamily="34" charset="0"/>
              <a:buChar char="•"/>
            </a:pPr>
            <a:r>
              <a:rPr lang="en-US" dirty="0" err="1"/>
              <a:t>HydroGeoSphere</a:t>
            </a:r>
            <a:endParaRPr lang="en-US" dirty="0"/>
          </a:p>
          <a:p>
            <a:pPr marL="742950" lvl="1" indent="-285750">
              <a:buFont typeface="Arial" panose="020B0604020202020204" pitchFamily="34" charset="0"/>
              <a:buChar char="•"/>
            </a:pPr>
            <a:r>
              <a:rPr lang="en-US" dirty="0"/>
              <a:t>PHREEQC+</a:t>
            </a:r>
          </a:p>
          <a:p>
            <a:pPr marL="742950" lvl="1" indent="-285750">
              <a:buFont typeface="Arial" panose="020B0604020202020204" pitchFamily="34" charset="0"/>
              <a:buChar char="•"/>
            </a:pPr>
            <a:r>
              <a:rPr lang="en-US" dirty="0"/>
              <a:t>MINEQL+</a:t>
            </a:r>
          </a:p>
          <a:p>
            <a:r>
              <a:rPr lang="en-US" dirty="0"/>
              <a:t>	</a:t>
            </a:r>
          </a:p>
          <a:p>
            <a:pPr marL="285750" indent="-285750">
              <a:buFont typeface="Arial" panose="020B0604020202020204" pitchFamily="34" charset="0"/>
              <a:buChar char="•"/>
            </a:pPr>
            <a:r>
              <a:rPr lang="en-US" dirty="0"/>
              <a:t>Model choice largely driven by customer history and the </a:t>
            </a:r>
            <a:r>
              <a:rPr lang="en-US" dirty="0" err="1"/>
              <a:t>BioGeoChem</a:t>
            </a:r>
            <a:r>
              <a:rPr lang="en-US" dirty="0"/>
              <a:t> processes needed for the case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Interest in improved Groundwater-Surface Water </a:t>
            </a:r>
            <a:r>
              <a:rPr lang="en-US" dirty="0" err="1"/>
              <a:t>BioGeoChem</a:t>
            </a:r>
            <a:r>
              <a:rPr lang="en-US" dirty="0"/>
              <a:t> processes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Interest in developing PFAS workflow, MEPAS replacement</a:t>
            </a:r>
          </a:p>
        </p:txBody>
      </p:sp>
      <p:sp>
        <p:nvSpPr>
          <p:cNvPr id="2" name="TextBox 1">
            <a:extLst>
              <a:ext uri="{FF2B5EF4-FFF2-40B4-BE49-F238E27FC236}">
                <a16:creationId xmlns:a16="http://schemas.microsoft.com/office/drawing/2014/main" id="{41BCC845-2E3B-3713-8FB1-19CB0C31EDDA}"/>
              </a:ext>
            </a:extLst>
          </p:cNvPr>
          <p:cNvSpPr txBox="1"/>
          <p:nvPr/>
        </p:nvSpPr>
        <p:spPr>
          <a:xfrm>
            <a:off x="8134599" y="356231"/>
            <a:ext cx="3649944" cy="369332"/>
          </a:xfrm>
          <a:prstGeom prst="rect">
            <a:avLst/>
          </a:prstGeom>
          <a:noFill/>
        </p:spPr>
        <p:txBody>
          <a:bodyPr wrap="square" rtlCol="0">
            <a:spAutoFit/>
          </a:bodyPr>
          <a:lstStyle/>
          <a:p>
            <a:pPr algn="ctr"/>
            <a:r>
              <a:rPr lang="en-US" dirty="0"/>
              <a:t>POC: Dr. Jodi Ryder, ERDC-EL</a:t>
            </a:r>
          </a:p>
        </p:txBody>
      </p:sp>
    </p:spTree>
    <p:extLst>
      <p:ext uri="{BB962C8B-B14F-4D97-AF65-F5344CB8AC3E}">
        <p14:creationId xmlns:p14="http://schemas.microsoft.com/office/powerpoint/2010/main" val="3387404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17"/>
          <p:cNvSpPr txBox="1">
            <a:spLocks noGrp="1"/>
          </p:cNvSpPr>
          <p:nvPr>
            <p:ph type="title"/>
          </p:nvPr>
        </p:nvSpPr>
        <p:spPr>
          <a:xfrm>
            <a:off x="0" y="294385"/>
            <a:ext cx="12192000" cy="461624"/>
          </a:xfrm>
          <a:prstGeom prst="rect">
            <a:avLst/>
          </a:prstGeo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rgbClr val="00B050"/>
                </a:solidFill>
                <a:latin typeface="Arial" pitchFamily="34" charset="0"/>
                <a:ea typeface="+mn-ea"/>
                <a:cs typeface="+mn-cs"/>
              </a:rPr>
              <a:t>Using Water Quality Models for Forensic and Impact Analysis</a:t>
            </a:r>
            <a:endParaRPr sz="2400" kern="1200" dirty="0">
              <a:solidFill>
                <a:srgbClr val="00B050"/>
              </a:solidFill>
              <a:latin typeface="Arial" pitchFamily="34" charset="0"/>
              <a:ea typeface="+mn-ea"/>
              <a:cs typeface="+mn-cs"/>
            </a:endParaRPr>
          </a:p>
        </p:txBody>
      </p:sp>
      <p:pic>
        <p:nvPicPr>
          <p:cNvPr id="4" name="Picture 3" descr="A blue and green graphic with red spirals&#10;&#10;Description automatically generated">
            <a:extLst>
              <a:ext uri="{FF2B5EF4-FFF2-40B4-BE49-F238E27FC236}">
                <a16:creationId xmlns:a16="http://schemas.microsoft.com/office/drawing/2014/main" id="{0591C4B6-01F5-3263-746F-EF5BC060A898}"/>
              </a:ext>
            </a:extLst>
          </p:cNvPr>
          <p:cNvPicPr>
            <a:picLocks noChangeAspect="1"/>
          </p:cNvPicPr>
          <p:nvPr/>
        </p:nvPicPr>
        <p:blipFill>
          <a:blip r:embed="rId3"/>
          <a:stretch>
            <a:fillRect/>
          </a:stretch>
        </p:blipFill>
        <p:spPr>
          <a:xfrm>
            <a:off x="3776365" y="1316425"/>
            <a:ext cx="4948045" cy="1290391"/>
          </a:xfrm>
          <a:prstGeom prst="rect">
            <a:avLst/>
          </a:prstGeom>
        </p:spPr>
      </p:pic>
      <p:pic>
        <p:nvPicPr>
          <p:cNvPr id="2" name="Picture 1" descr="A picture containing map&#10;&#10;Description automatically generated">
            <a:extLst>
              <a:ext uri="{FF2B5EF4-FFF2-40B4-BE49-F238E27FC236}">
                <a16:creationId xmlns:a16="http://schemas.microsoft.com/office/drawing/2014/main" id="{6230D4A7-2674-28D4-9CD5-74F0FBAE112D}"/>
              </a:ext>
            </a:extLst>
          </p:cNvPr>
          <p:cNvPicPr>
            <a:picLocks noChangeAspect="1"/>
          </p:cNvPicPr>
          <p:nvPr/>
        </p:nvPicPr>
        <p:blipFill>
          <a:blip r:embed="rId4"/>
          <a:stretch>
            <a:fillRect/>
          </a:stretch>
        </p:blipFill>
        <p:spPr>
          <a:xfrm>
            <a:off x="7680946" y="1149840"/>
            <a:ext cx="3931924" cy="1965962"/>
          </a:xfrm>
          <a:prstGeom prst="rect">
            <a:avLst/>
          </a:prstGeom>
        </p:spPr>
      </p:pic>
      <p:sp>
        <p:nvSpPr>
          <p:cNvPr id="3" name="Google Shape;426;p17">
            <a:extLst>
              <a:ext uri="{FF2B5EF4-FFF2-40B4-BE49-F238E27FC236}">
                <a16:creationId xmlns:a16="http://schemas.microsoft.com/office/drawing/2014/main" id="{2D3B2853-D681-0427-A49A-4C9827B2C20B}"/>
              </a:ext>
            </a:extLst>
          </p:cNvPr>
          <p:cNvSpPr txBox="1">
            <a:spLocks/>
          </p:cNvSpPr>
          <p:nvPr/>
        </p:nvSpPr>
        <p:spPr>
          <a:xfrm>
            <a:off x="4738258" y="760014"/>
            <a:ext cx="3920638" cy="487788"/>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228600" algn="l" rtl="0">
              <a:lnSpc>
                <a:spcPct val="100000"/>
              </a:lnSpc>
              <a:spcBef>
                <a:spcPts val="225"/>
              </a:spcBef>
              <a:spcAft>
                <a:spcPts val="0"/>
              </a:spcAft>
              <a:buClr>
                <a:srgbClr val="FF0000"/>
              </a:buClr>
              <a:buSzPts val="1800"/>
              <a:buFont typeface="Noto Sans Symbols"/>
              <a:buNone/>
              <a:defRPr sz="1800" b="1" i="0" u="none" strike="noStrike" cap="none">
                <a:solidFill>
                  <a:srgbClr val="3F3F3F"/>
                </a:solidFill>
                <a:latin typeface="Arial"/>
                <a:ea typeface="Arial"/>
                <a:cs typeface="Arial"/>
                <a:sym typeface="Arial"/>
              </a:defRPr>
            </a:lvl1pPr>
            <a:lvl2pPr marL="914400" marR="0" lvl="1" indent="-342900" algn="l" rtl="0">
              <a:lnSpc>
                <a:spcPct val="100000"/>
              </a:lnSpc>
              <a:spcBef>
                <a:spcPts val="225"/>
              </a:spcBef>
              <a:spcAft>
                <a:spcPts val="0"/>
              </a:spcAft>
              <a:buClr>
                <a:srgbClr val="FF0000"/>
              </a:buClr>
              <a:buSzPts val="1800"/>
              <a:buFont typeface="Arial"/>
              <a:buChar char="•"/>
              <a:defRPr sz="1800" b="1" i="0" u="none" strike="noStrike" cap="none">
                <a:solidFill>
                  <a:srgbClr val="3F3F3F"/>
                </a:solidFill>
                <a:latin typeface="Arial"/>
                <a:ea typeface="Arial"/>
                <a:cs typeface="Arial"/>
                <a:sym typeface="Arial"/>
              </a:defRPr>
            </a:lvl2pPr>
            <a:lvl3pPr marL="1371600" marR="0" lvl="2" indent="-295275" algn="l" rtl="0">
              <a:lnSpc>
                <a:spcPct val="100000"/>
              </a:lnSpc>
              <a:spcBef>
                <a:spcPts val="225"/>
              </a:spcBef>
              <a:spcAft>
                <a:spcPts val="0"/>
              </a:spcAft>
              <a:buClr>
                <a:srgbClr val="FF0000"/>
              </a:buClr>
              <a:buSzPts val="1050"/>
              <a:buFont typeface="Arial"/>
              <a:buChar char="►"/>
              <a:defRPr sz="1500" b="1" i="0" u="none" strike="noStrike" cap="none">
                <a:solidFill>
                  <a:srgbClr val="3F3F3F"/>
                </a:solidFill>
                <a:latin typeface="Arial"/>
                <a:ea typeface="Arial"/>
                <a:cs typeface="Arial"/>
                <a:sym typeface="Arial"/>
              </a:defRPr>
            </a:lvl3pPr>
            <a:lvl4pPr marL="1828800" marR="0" lvl="3" indent="-323850" algn="l" rtl="0">
              <a:lnSpc>
                <a:spcPct val="100000"/>
              </a:lnSpc>
              <a:spcBef>
                <a:spcPts val="225"/>
              </a:spcBef>
              <a:spcAft>
                <a:spcPts val="0"/>
              </a:spcAft>
              <a:buClr>
                <a:srgbClr val="3F3F3F"/>
              </a:buClr>
              <a:buSzPts val="1500"/>
              <a:buFont typeface="Arial"/>
              <a:buChar char="–"/>
              <a:defRPr sz="1500" b="1" i="0" u="none" strike="noStrike" cap="none">
                <a:solidFill>
                  <a:srgbClr val="3F3F3F"/>
                </a:solidFill>
                <a:latin typeface="Arial"/>
                <a:ea typeface="Arial"/>
                <a:cs typeface="Arial"/>
                <a:sym typeface="Arial"/>
              </a:defRPr>
            </a:lvl4pPr>
            <a:lvl5pPr marL="2286000" marR="0" lvl="4" indent="-323850" algn="l" rtl="0">
              <a:lnSpc>
                <a:spcPct val="100000"/>
              </a:lnSpc>
              <a:spcBef>
                <a:spcPts val="225"/>
              </a:spcBef>
              <a:spcAft>
                <a:spcPts val="0"/>
              </a:spcAft>
              <a:buClr>
                <a:srgbClr val="3F3F3F"/>
              </a:buClr>
              <a:buSzPts val="1500"/>
              <a:buFont typeface="Arial"/>
              <a:buChar char="»"/>
              <a:defRPr sz="1500" b="1" i="0" u="none" strike="noStrike" cap="none">
                <a:solidFill>
                  <a:srgbClr val="3F3F3F"/>
                </a:solidFill>
                <a:latin typeface="Arial"/>
                <a:ea typeface="Arial"/>
                <a:cs typeface="Arial"/>
                <a:sym typeface="Arial"/>
              </a:defRPr>
            </a:lvl5pPr>
            <a:lvl6pPr marL="2743200" marR="0" lvl="5"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6pPr>
            <a:lvl7pPr marL="3200400" marR="0" lvl="6"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7pPr>
            <a:lvl8pPr marL="3657600" marR="0" lvl="7"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8pPr>
            <a:lvl9pPr marL="4114800" marR="0" lvl="8"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9pPr>
          </a:lstStyle>
          <a:p>
            <a:pPr marL="0" indent="0" algn="ctr">
              <a:lnSpc>
                <a:spcPct val="120000"/>
              </a:lnSpc>
              <a:spcBef>
                <a:spcPts val="0"/>
              </a:spcBef>
              <a:buClrTx/>
              <a:buSzPts val="2000"/>
            </a:pPr>
            <a:r>
              <a:rPr lang="en-US" sz="1600" b="0" u="sng" kern="0" dirty="0"/>
              <a:t>Rivers, floodplains, stormwater systems</a:t>
            </a:r>
            <a:r>
              <a:rPr lang="en-US" sz="1600" b="0" kern="0" dirty="0"/>
              <a:t>:</a:t>
            </a:r>
          </a:p>
        </p:txBody>
      </p:sp>
      <p:sp>
        <p:nvSpPr>
          <p:cNvPr id="5" name="Google Shape;426;p17">
            <a:extLst>
              <a:ext uri="{FF2B5EF4-FFF2-40B4-BE49-F238E27FC236}">
                <a16:creationId xmlns:a16="http://schemas.microsoft.com/office/drawing/2014/main" id="{7ACA328A-381D-7D4A-C0DE-CF339897BC82}"/>
              </a:ext>
            </a:extLst>
          </p:cNvPr>
          <p:cNvSpPr txBox="1">
            <a:spLocks/>
          </p:cNvSpPr>
          <p:nvPr/>
        </p:nvSpPr>
        <p:spPr>
          <a:xfrm>
            <a:off x="4738266" y="3373166"/>
            <a:ext cx="1284509" cy="487788"/>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228600" algn="l" rtl="0">
              <a:lnSpc>
                <a:spcPct val="100000"/>
              </a:lnSpc>
              <a:spcBef>
                <a:spcPts val="225"/>
              </a:spcBef>
              <a:spcAft>
                <a:spcPts val="0"/>
              </a:spcAft>
              <a:buClr>
                <a:srgbClr val="FF0000"/>
              </a:buClr>
              <a:buSzPts val="1800"/>
              <a:buFont typeface="Noto Sans Symbols"/>
              <a:buNone/>
              <a:defRPr sz="1800" b="1" i="0" u="none" strike="noStrike" cap="none">
                <a:solidFill>
                  <a:srgbClr val="3F3F3F"/>
                </a:solidFill>
                <a:latin typeface="Arial"/>
                <a:ea typeface="Arial"/>
                <a:cs typeface="Arial"/>
                <a:sym typeface="Arial"/>
              </a:defRPr>
            </a:lvl1pPr>
            <a:lvl2pPr marL="914400" marR="0" lvl="1" indent="-342900" algn="l" rtl="0">
              <a:lnSpc>
                <a:spcPct val="100000"/>
              </a:lnSpc>
              <a:spcBef>
                <a:spcPts val="225"/>
              </a:spcBef>
              <a:spcAft>
                <a:spcPts val="0"/>
              </a:spcAft>
              <a:buClr>
                <a:srgbClr val="FF0000"/>
              </a:buClr>
              <a:buSzPts val="1800"/>
              <a:buFont typeface="Arial"/>
              <a:buChar char="•"/>
              <a:defRPr sz="1800" b="1" i="0" u="none" strike="noStrike" cap="none">
                <a:solidFill>
                  <a:srgbClr val="3F3F3F"/>
                </a:solidFill>
                <a:latin typeface="Arial"/>
                <a:ea typeface="Arial"/>
                <a:cs typeface="Arial"/>
                <a:sym typeface="Arial"/>
              </a:defRPr>
            </a:lvl2pPr>
            <a:lvl3pPr marL="1371600" marR="0" lvl="2" indent="-295275" algn="l" rtl="0">
              <a:lnSpc>
                <a:spcPct val="100000"/>
              </a:lnSpc>
              <a:spcBef>
                <a:spcPts val="225"/>
              </a:spcBef>
              <a:spcAft>
                <a:spcPts val="0"/>
              </a:spcAft>
              <a:buClr>
                <a:srgbClr val="FF0000"/>
              </a:buClr>
              <a:buSzPts val="1050"/>
              <a:buFont typeface="Arial"/>
              <a:buChar char="►"/>
              <a:defRPr sz="1500" b="1" i="0" u="none" strike="noStrike" cap="none">
                <a:solidFill>
                  <a:srgbClr val="3F3F3F"/>
                </a:solidFill>
                <a:latin typeface="Arial"/>
                <a:ea typeface="Arial"/>
                <a:cs typeface="Arial"/>
                <a:sym typeface="Arial"/>
              </a:defRPr>
            </a:lvl3pPr>
            <a:lvl4pPr marL="1828800" marR="0" lvl="3" indent="-323850" algn="l" rtl="0">
              <a:lnSpc>
                <a:spcPct val="100000"/>
              </a:lnSpc>
              <a:spcBef>
                <a:spcPts val="225"/>
              </a:spcBef>
              <a:spcAft>
                <a:spcPts val="0"/>
              </a:spcAft>
              <a:buClr>
                <a:srgbClr val="3F3F3F"/>
              </a:buClr>
              <a:buSzPts val="1500"/>
              <a:buFont typeface="Arial"/>
              <a:buChar char="–"/>
              <a:defRPr sz="1500" b="1" i="0" u="none" strike="noStrike" cap="none">
                <a:solidFill>
                  <a:srgbClr val="3F3F3F"/>
                </a:solidFill>
                <a:latin typeface="Arial"/>
                <a:ea typeface="Arial"/>
                <a:cs typeface="Arial"/>
                <a:sym typeface="Arial"/>
              </a:defRPr>
            </a:lvl4pPr>
            <a:lvl5pPr marL="2286000" marR="0" lvl="4" indent="-323850" algn="l" rtl="0">
              <a:lnSpc>
                <a:spcPct val="100000"/>
              </a:lnSpc>
              <a:spcBef>
                <a:spcPts val="225"/>
              </a:spcBef>
              <a:spcAft>
                <a:spcPts val="0"/>
              </a:spcAft>
              <a:buClr>
                <a:srgbClr val="3F3F3F"/>
              </a:buClr>
              <a:buSzPts val="1500"/>
              <a:buFont typeface="Arial"/>
              <a:buChar char="»"/>
              <a:defRPr sz="1500" b="1" i="0" u="none" strike="noStrike" cap="none">
                <a:solidFill>
                  <a:srgbClr val="3F3F3F"/>
                </a:solidFill>
                <a:latin typeface="Arial"/>
                <a:ea typeface="Arial"/>
                <a:cs typeface="Arial"/>
                <a:sym typeface="Arial"/>
              </a:defRPr>
            </a:lvl5pPr>
            <a:lvl6pPr marL="2743200" marR="0" lvl="5"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6pPr>
            <a:lvl7pPr marL="3200400" marR="0" lvl="6"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7pPr>
            <a:lvl8pPr marL="3657600" marR="0" lvl="7"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8pPr>
            <a:lvl9pPr marL="4114800" marR="0" lvl="8"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9pPr>
          </a:lstStyle>
          <a:p>
            <a:pPr marL="0" indent="0" algn="ctr">
              <a:lnSpc>
                <a:spcPct val="120000"/>
              </a:lnSpc>
              <a:spcBef>
                <a:spcPts val="0"/>
              </a:spcBef>
              <a:buClrTx/>
              <a:buSzPts val="2000"/>
            </a:pPr>
            <a:r>
              <a:rPr lang="en-US" sz="1600" b="0" u="sng" kern="0" dirty="0"/>
              <a:t>Reservoirs</a:t>
            </a:r>
            <a:r>
              <a:rPr lang="en-US" sz="1600" b="0" kern="0" dirty="0"/>
              <a:t>:</a:t>
            </a:r>
          </a:p>
        </p:txBody>
      </p:sp>
      <p:pic>
        <p:nvPicPr>
          <p:cNvPr id="7" name="Picture 6" descr="A close-up of a graph&#10;&#10;Description automatically generated">
            <a:hlinkClick r:id="" action="ppaction://media"/>
            <a:extLst>
              <a:ext uri="{FF2B5EF4-FFF2-40B4-BE49-F238E27FC236}">
                <a16:creationId xmlns:a16="http://schemas.microsoft.com/office/drawing/2014/main" id="{FEF7C356-8D41-2973-9B20-48F663EB9160}"/>
              </a:ext>
            </a:extLst>
          </p:cNvPr>
          <p:cNvPicPr>
            <a:picLocks noChangeAspect="1"/>
          </p:cNvPicPr>
          <p:nvPr/>
        </p:nvPicPr>
        <p:blipFill>
          <a:blip r:embed="rId5"/>
          <a:stretch>
            <a:fillRect/>
          </a:stretch>
        </p:blipFill>
        <p:spPr>
          <a:xfrm>
            <a:off x="4381989" y="4441281"/>
            <a:ext cx="4328047" cy="1849803"/>
          </a:xfrm>
          <a:prstGeom prst="rect">
            <a:avLst/>
          </a:prstGeom>
        </p:spPr>
      </p:pic>
      <p:pic>
        <p:nvPicPr>
          <p:cNvPr id="8" name="Picture 7" descr="A graph showing the temperature of a person&#10;&#10;Description automatically generated">
            <a:hlinkClick r:id="" action="ppaction://media"/>
            <a:extLst>
              <a:ext uri="{FF2B5EF4-FFF2-40B4-BE49-F238E27FC236}">
                <a16:creationId xmlns:a16="http://schemas.microsoft.com/office/drawing/2014/main" id="{7650B813-17E2-A925-44E2-629C6B4C21DA}"/>
              </a:ext>
            </a:extLst>
          </p:cNvPr>
          <p:cNvPicPr>
            <a:picLocks noChangeAspect="1"/>
          </p:cNvPicPr>
          <p:nvPr/>
        </p:nvPicPr>
        <p:blipFill>
          <a:blip r:embed="rId6"/>
          <a:stretch>
            <a:fillRect/>
          </a:stretch>
        </p:blipFill>
        <p:spPr>
          <a:xfrm>
            <a:off x="8601426" y="4441282"/>
            <a:ext cx="3371564" cy="1810512"/>
          </a:xfrm>
          <a:prstGeom prst="rect">
            <a:avLst/>
          </a:prstGeom>
        </p:spPr>
      </p:pic>
      <p:pic>
        <p:nvPicPr>
          <p:cNvPr id="6" name="Picture 5" descr="A diagram of a graph&#10;&#10;Description automatically generated with medium confidence">
            <a:extLst>
              <a:ext uri="{FF2B5EF4-FFF2-40B4-BE49-F238E27FC236}">
                <a16:creationId xmlns:a16="http://schemas.microsoft.com/office/drawing/2014/main" id="{35AACF20-0266-C3CD-D00F-EDBA916F95EB}"/>
              </a:ext>
            </a:extLst>
          </p:cNvPr>
          <p:cNvPicPr>
            <a:picLocks noChangeAspect="1"/>
          </p:cNvPicPr>
          <p:nvPr/>
        </p:nvPicPr>
        <p:blipFill>
          <a:blip r:embed="rId7"/>
          <a:stretch>
            <a:fillRect/>
          </a:stretch>
        </p:blipFill>
        <p:spPr>
          <a:xfrm>
            <a:off x="6402886" y="3173239"/>
            <a:ext cx="4854936" cy="1272391"/>
          </a:xfrm>
          <a:prstGeom prst="rect">
            <a:avLst/>
          </a:prstGeom>
        </p:spPr>
      </p:pic>
      <p:sp>
        <p:nvSpPr>
          <p:cNvPr id="426" name="Google Shape;426;p17"/>
          <p:cNvSpPr txBox="1">
            <a:spLocks noGrp="1"/>
          </p:cNvSpPr>
          <p:nvPr>
            <p:ph type="body" idx="1"/>
          </p:nvPr>
        </p:nvSpPr>
        <p:spPr>
          <a:xfrm>
            <a:off x="271551" y="716250"/>
            <a:ext cx="4328047" cy="5632271"/>
          </a:xfrm>
          <a:prstGeom prst="rect">
            <a:avLst/>
          </a:prstGeom>
          <a:noFill/>
          <a:ln>
            <a:noFill/>
          </a:ln>
        </p:spPr>
        <p:txBody>
          <a:bodyPr spcFirstLastPara="1" wrap="square" lIns="91440" tIns="45700" rIns="91425" bIns="45700" anchor="t" anchorCtr="0">
            <a:spAutoFit/>
          </a:bodyPr>
          <a:lstStyle/>
          <a:p>
            <a:pPr marL="342900" lvl="0" indent="-342900" algn="l" rtl="0">
              <a:lnSpc>
                <a:spcPct val="120000"/>
              </a:lnSpc>
              <a:spcBef>
                <a:spcPts val="0"/>
              </a:spcBef>
              <a:spcAft>
                <a:spcPts val="0"/>
              </a:spcAft>
              <a:buClrTx/>
              <a:buSzPts val="2000"/>
              <a:buFont typeface="Arial" panose="020B0604020202020204" pitchFamily="34" charset="0"/>
              <a:buChar char="•"/>
            </a:pPr>
            <a:r>
              <a:rPr lang="en-US" sz="1500" b="0" dirty="0"/>
              <a:t>Source Identification: Trace the origin of pollution incidents through scenario analyses.</a:t>
            </a:r>
          </a:p>
          <a:p>
            <a:pPr marL="342900" lvl="0" indent="-342900" algn="l" rtl="0">
              <a:lnSpc>
                <a:spcPct val="120000"/>
              </a:lnSpc>
              <a:spcBef>
                <a:spcPts val="0"/>
              </a:spcBef>
              <a:spcAft>
                <a:spcPts val="0"/>
              </a:spcAft>
              <a:buClrTx/>
              <a:buSzPts val="2000"/>
              <a:buFont typeface="Arial" panose="020B0604020202020204" pitchFamily="34" charset="0"/>
              <a:buChar char="•"/>
            </a:pPr>
            <a:r>
              <a:rPr lang="en-US" sz="1500" b="0" dirty="0"/>
              <a:t>Spatial-temporal analysis:</a:t>
            </a:r>
          </a:p>
          <a:p>
            <a:pPr marL="800100" lvl="1">
              <a:lnSpc>
                <a:spcPct val="120000"/>
              </a:lnSpc>
              <a:spcBef>
                <a:spcPts val="0"/>
              </a:spcBef>
              <a:buClrTx/>
              <a:buSzPts val="2000"/>
              <a:buFont typeface="Arial" panose="020B0604020202020204" pitchFamily="34" charset="0"/>
              <a:buChar char="•"/>
            </a:pPr>
            <a:r>
              <a:rPr lang="en-US" sz="1500" b="0" dirty="0"/>
              <a:t>Determine the spread and transformation of contaminants in the water system.</a:t>
            </a:r>
          </a:p>
          <a:p>
            <a:pPr marL="1257300" lvl="2">
              <a:lnSpc>
                <a:spcPct val="120000"/>
              </a:lnSpc>
              <a:spcBef>
                <a:spcPts val="0"/>
              </a:spcBef>
              <a:buClrTx/>
              <a:buSzPts val="2000"/>
              <a:buFont typeface="Arial" panose="020B0604020202020204" pitchFamily="34" charset="0"/>
              <a:buChar char="•"/>
            </a:pPr>
            <a:r>
              <a:rPr lang="en-US" b="0" dirty="0"/>
              <a:t>Contaminants may spread through river, floodplain, and stormwater environments.</a:t>
            </a:r>
          </a:p>
          <a:p>
            <a:pPr marL="1257300" lvl="2">
              <a:lnSpc>
                <a:spcPct val="120000"/>
              </a:lnSpc>
              <a:spcBef>
                <a:spcPts val="0"/>
              </a:spcBef>
              <a:buClrTx/>
              <a:buSzPts val="2000"/>
              <a:buFont typeface="Arial" panose="020B0604020202020204" pitchFamily="34" charset="0"/>
              <a:buChar char="•"/>
            </a:pPr>
            <a:r>
              <a:rPr lang="en-US" b="0" dirty="0"/>
              <a:t>In reservoirs, the vertical location of contaminants controls chemical reactions related to oxygen and temperature levels.</a:t>
            </a:r>
          </a:p>
          <a:p>
            <a:pPr marL="800100" lvl="1">
              <a:lnSpc>
                <a:spcPct val="120000"/>
              </a:lnSpc>
              <a:spcBef>
                <a:spcPts val="0"/>
              </a:spcBef>
              <a:buClrTx/>
              <a:buSzPts val="2000"/>
              <a:buFont typeface="Arial" panose="020B0604020202020204" pitchFamily="34" charset="0"/>
              <a:buChar char="•"/>
            </a:pPr>
            <a:r>
              <a:rPr lang="en-US" sz="1500" b="0" dirty="0"/>
              <a:t>Understand the timeline of pollution events through animations of water quality simulations.</a:t>
            </a:r>
          </a:p>
          <a:p>
            <a:pPr marL="342900" lvl="0" indent="-342900" algn="l" rtl="0">
              <a:lnSpc>
                <a:spcPct val="120000"/>
              </a:lnSpc>
              <a:spcBef>
                <a:spcPts val="0"/>
              </a:spcBef>
              <a:spcAft>
                <a:spcPts val="0"/>
              </a:spcAft>
              <a:buClrTx/>
              <a:buSzPts val="2000"/>
              <a:buFont typeface="Arial" panose="020B0604020202020204" pitchFamily="34" charset="0"/>
              <a:buChar char="•"/>
            </a:pPr>
            <a:r>
              <a:rPr lang="en-US" sz="1500" b="0" dirty="0"/>
              <a:t>Impact Evaluation:</a:t>
            </a:r>
          </a:p>
          <a:p>
            <a:pPr marL="800100" lvl="1">
              <a:lnSpc>
                <a:spcPct val="120000"/>
              </a:lnSpc>
              <a:spcBef>
                <a:spcPts val="0"/>
              </a:spcBef>
              <a:buClrTx/>
              <a:buSzPts val="2000"/>
              <a:buFont typeface="Arial" panose="020B0604020202020204" pitchFamily="34" charset="0"/>
              <a:buChar char="•"/>
            </a:pPr>
            <a:r>
              <a:rPr lang="en-US" sz="1500" b="0" dirty="0"/>
              <a:t>Example: Contaminant concentrations near drinking water plan intakes.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A0229A6-6247-4613-5083-4CE1FEE424A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8393" y="347730"/>
            <a:ext cx="11304715" cy="5855504"/>
          </a:xfrm>
          <a:prstGeom prst="rect">
            <a:avLst/>
          </a:prstGeom>
        </p:spPr>
      </p:pic>
      <p:sp>
        <p:nvSpPr>
          <p:cNvPr id="5" name="Slide Number Placeholder 4"/>
          <p:cNvSpPr>
            <a:spLocks noGrp="1"/>
          </p:cNvSpPr>
          <p:nvPr>
            <p:ph type="sldNum" sz="quarter" idx="11"/>
          </p:nvPr>
        </p:nvSpPr>
        <p:spPr>
          <a:xfrm>
            <a:off x="11184570" y="6595360"/>
            <a:ext cx="969433" cy="365125"/>
          </a:xfrm>
          <a:prstGeom prst="rect">
            <a:avLst/>
          </a:prstGeom>
          <a:ln w="57150">
            <a:noFill/>
          </a:ln>
        </p:spPr>
        <p:txBody>
          <a:bodyPr/>
          <a:lstStyle>
            <a:defPPr>
              <a:defRPr lang="en-US"/>
            </a:defPPr>
            <a:lvl1pPr algn="l" rtl="0" fontAlgn="base">
              <a:spcBef>
                <a:spcPct val="0"/>
              </a:spcBef>
              <a:spcAft>
                <a:spcPct val="0"/>
              </a:spcAft>
              <a:defRPr lang="en-US" sz="900" kern="1200">
                <a:solidFill>
                  <a:schemeClr val="tx1">
                    <a:lumMod val="65000"/>
                    <a:lumOff val="35000"/>
                  </a:schemeClr>
                </a:solidFill>
                <a:latin typeface="+mn-lt"/>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a:lstStyle>
          <a:p>
            <a:fld id="{9A257827-C34C-4251-B995-96C9C233CCC8}" type="slidenum">
              <a:rPr lang="en-US" smtClean="0"/>
              <a:pPr/>
              <a:t>17</a:t>
            </a:fld>
            <a:endParaRPr lang="en-US"/>
          </a:p>
        </p:txBody>
      </p:sp>
      <p:sp>
        <p:nvSpPr>
          <p:cNvPr id="8" name="Rectangle 3">
            <a:hlinkClick r:id="rId4"/>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sp>
        <p:nvSpPr>
          <p:cNvPr id="3" name="Rounded Rectangle 2">
            <a:extLst>
              <a:ext uri="{FF2B5EF4-FFF2-40B4-BE49-F238E27FC236}">
                <a16:creationId xmlns:a16="http://schemas.microsoft.com/office/drawing/2014/main" id="{F8A391FA-0A75-3C4A-AB52-B0ADF7781ACA}"/>
              </a:ext>
            </a:extLst>
          </p:cNvPr>
          <p:cNvSpPr/>
          <p:nvPr/>
        </p:nvSpPr>
        <p:spPr>
          <a:xfrm>
            <a:off x="4552935" y="437878"/>
            <a:ext cx="2839538" cy="553792"/>
          </a:xfrm>
          <a:prstGeom prst="roundRect">
            <a:avLst/>
          </a:prstGeom>
          <a:solidFill>
            <a:srgbClr val="00B0F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655968" y="489394"/>
            <a:ext cx="2626779" cy="451398"/>
          </a:xfrm>
          <a:noFill/>
        </p:spPr>
        <p:txBody>
          <a:bodyPr/>
          <a:lstStyle/>
          <a:p>
            <a:pPr algn="ctr"/>
            <a:r>
              <a:rPr lang="en-US" sz="3600" dirty="0">
                <a:solidFill>
                  <a:schemeClr val="tx1"/>
                </a:solidFill>
                <a:latin typeface="Calibri" panose="020F0502020204030204" pitchFamily="34" charset="0"/>
                <a:cs typeface="Calibri" panose="020F0502020204030204" pitchFamily="34" charset="0"/>
              </a:rPr>
              <a:t>Questions?</a:t>
            </a:r>
          </a:p>
        </p:txBody>
      </p:sp>
    </p:spTree>
    <p:extLst>
      <p:ext uri="{BB962C8B-B14F-4D97-AF65-F5344CB8AC3E}">
        <p14:creationId xmlns:p14="http://schemas.microsoft.com/office/powerpoint/2010/main" val="30845507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005" y="213860"/>
            <a:ext cx="11780322" cy="584735"/>
          </a:xfrm>
          <a:noFill/>
          <a:ln w="9525">
            <a:noFill/>
            <a:miter lim="800000"/>
            <a:headEnd/>
            <a:tailEnd/>
          </a:ln>
        </p:spPr>
        <p:txBody>
          <a:bodyPr spcFirstLastPara="1" wrap="square" lIns="91425" tIns="45700" rIns="91425" bIns="45700" anchor="ctr" anchorCtr="0">
            <a:spAutoFit/>
          </a:bodyPr>
          <a:lstStyle/>
          <a:p>
            <a:pPr algn="ctr" defTabSz="977900"/>
            <a:r>
              <a:rPr lang="en-US" kern="1200" dirty="0">
                <a:solidFill>
                  <a:srgbClr val="00B050"/>
                </a:solidFill>
                <a:latin typeface="Arial" pitchFamily="34" charset="0"/>
                <a:ea typeface="+mn-ea"/>
                <a:cs typeface="+mn-cs"/>
              </a:rPr>
              <a:t>Integrated Environmental Modeling</a:t>
            </a:r>
          </a:p>
        </p:txBody>
      </p:sp>
      <p:sp>
        <p:nvSpPr>
          <p:cNvPr id="5" name="Rectangle 4" descr="Rainy scene">
            <a:extLst>
              <a:ext uri="{FF2B5EF4-FFF2-40B4-BE49-F238E27FC236}">
                <a16:creationId xmlns:a16="http://schemas.microsoft.com/office/drawing/2014/main" id="{211CECED-5042-B146-4064-A204CA454DF5}"/>
              </a:ext>
            </a:extLst>
          </p:cNvPr>
          <p:cNvSpPr/>
          <p:nvPr/>
        </p:nvSpPr>
        <p:spPr>
          <a:xfrm>
            <a:off x="2103479" y="1587066"/>
            <a:ext cx="1661958" cy="1609927"/>
          </a:xfrm>
          <a:prstGeom prst="rect">
            <a:avLst/>
          </a:prstGeom>
          <a: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a:blipFill>
        </p:spPr>
        <p:style>
          <a:lnRef idx="2">
            <a:schemeClr val="lt1">
              <a:hueOff val="0"/>
              <a:satOff val="0"/>
              <a:lumOff val="0"/>
              <a:alphaOff val="0"/>
            </a:schemeClr>
          </a:lnRef>
          <a:fillRef idx="1">
            <a:scrgbClr r="0" g="0" b="0"/>
          </a:fillRef>
          <a:effectRef idx="0">
            <a:schemeClr val="accent5">
              <a:hueOff val="0"/>
              <a:satOff val="0"/>
              <a:lumOff val="0"/>
              <a:alphaOff val="0"/>
            </a:schemeClr>
          </a:effectRef>
          <a:fontRef idx="minor">
            <a:schemeClr val="lt1"/>
          </a:fontRef>
        </p:style>
        <p:txBody>
          <a:bodyPr/>
          <a:lstStyle/>
          <a:p>
            <a:endParaRPr lang="en-US"/>
          </a:p>
        </p:txBody>
      </p:sp>
      <p:sp>
        <p:nvSpPr>
          <p:cNvPr id="6" name="Rectangle 5" descr="Water with solid fill">
            <a:extLst>
              <a:ext uri="{FF2B5EF4-FFF2-40B4-BE49-F238E27FC236}">
                <a16:creationId xmlns:a16="http://schemas.microsoft.com/office/drawing/2014/main" id="{BBBB64A7-6AFF-015C-97E7-D5BF3BC42278}"/>
              </a:ext>
            </a:extLst>
          </p:cNvPr>
          <p:cNvSpPr/>
          <p:nvPr/>
        </p:nvSpPr>
        <p:spPr>
          <a:xfrm>
            <a:off x="5278132" y="1554335"/>
            <a:ext cx="1661958" cy="1609927"/>
          </a:xfrm>
          <a:prstGeom prst="rect">
            <a:avLst/>
          </a:prstGeom>
          <a:blipFill>
            <a:blip r:embed="rId5">
              <a:extLst>
                <a:ext uri="{96DAC541-7B7A-43D3-8B79-37D633B846F1}">
                  <asvg:svgBlip xmlns:asvg="http://schemas.microsoft.com/office/drawing/2016/SVG/main" r:embed="rId6"/>
                </a:ext>
              </a:extLst>
            </a:blip>
            <a:srcRect/>
            <a:stretch>
              <a:fillRect/>
            </a:stretch>
          </a:blipFill>
        </p:spPr>
        <p:style>
          <a:lnRef idx="2">
            <a:schemeClr val="lt1">
              <a:hueOff val="0"/>
              <a:satOff val="0"/>
              <a:lumOff val="0"/>
              <a:alphaOff val="0"/>
            </a:schemeClr>
          </a:lnRef>
          <a:fillRef idx="1">
            <a:scrgbClr r="0" g="0" b="0"/>
          </a:fillRef>
          <a:effectRef idx="0">
            <a:schemeClr val="accent5">
              <a:hueOff val="-3676672"/>
              <a:satOff val="-5114"/>
              <a:lumOff val="-1961"/>
              <a:alphaOff val="0"/>
            </a:schemeClr>
          </a:effectRef>
          <a:fontRef idx="minor">
            <a:schemeClr val="lt1"/>
          </a:fontRef>
        </p:style>
        <p:txBody>
          <a:bodyPr/>
          <a:lstStyle/>
          <a:p>
            <a:endParaRPr lang="en-US"/>
          </a:p>
        </p:txBody>
      </p:sp>
      <p:sp>
        <p:nvSpPr>
          <p:cNvPr id="7" name="Rectangle 6" descr="Plant">
            <a:extLst>
              <a:ext uri="{FF2B5EF4-FFF2-40B4-BE49-F238E27FC236}">
                <a16:creationId xmlns:a16="http://schemas.microsoft.com/office/drawing/2014/main" id="{5B58721B-630A-624E-F522-FCA898F6D724}"/>
              </a:ext>
            </a:extLst>
          </p:cNvPr>
          <p:cNvSpPr/>
          <p:nvPr/>
        </p:nvSpPr>
        <p:spPr>
          <a:xfrm>
            <a:off x="8091638" y="1554335"/>
            <a:ext cx="1661958" cy="1609927"/>
          </a:xfrm>
          <a:prstGeom prst="rect">
            <a:avLst/>
          </a:prstGeom>
          <a:blipFill>
            <a:blip r:embed="rId7">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a:blipFill>
        </p:spPr>
        <p:style>
          <a:lnRef idx="2">
            <a:schemeClr val="lt1">
              <a:hueOff val="0"/>
              <a:satOff val="0"/>
              <a:lumOff val="0"/>
              <a:alphaOff val="0"/>
            </a:schemeClr>
          </a:lnRef>
          <a:fillRef idx="1">
            <a:scrgbClr r="0" g="0" b="0"/>
          </a:fillRef>
          <a:effectRef idx="0">
            <a:schemeClr val="accent5">
              <a:hueOff val="-7353344"/>
              <a:satOff val="-10228"/>
              <a:lumOff val="-3922"/>
              <a:alphaOff val="0"/>
            </a:schemeClr>
          </a:effectRef>
          <a:fontRef idx="minor">
            <a:schemeClr val="lt1"/>
          </a:fontRef>
        </p:style>
        <p:txBody>
          <a:bodyPr/>
          <a:lstStyle/>
          <a:p>
            <a:endParaRPr lang="en-US"/>
          </a:p>
        </p:txBody>
      </p:sp>
      <p:sp>
        <p:nvSpPr>
          <p:cNvPr id="8" name="TextBox 7">
            <a:extLst>
              <a:ext uri="{FF2B5EF4-FFF2-40B4-BE49-F238E27FC236}">
                <a16:creationId xmlns:a16="http://schemas.microsoft.com/office/drawing/2014/main" id="{A64A40CD-38FE-E088-A175-59B0D7A1D211}"/>
              </a:ext>
            </a:extLst>
          </p:cNvPr>
          <p:cNvSpPr txBox="1"/>
          <p:nvPr/>
        </p:nvSpPr>
        <p:spPr>
          <a:xfrm>
            <a:off x="1945508" y="3268456"/>
            <a:ext cx="1977900" cy="646331"/>
          </a:xfrm>
          <a:prstGeom prst="rect">
            <a:avLst/>
          </a:prstGeom>
          <a:noFill/>
        </p:spPr>
        <p:txBody>
          <a:bodyPr wrap="square" rtlCol="0">
            <a:spAutoFit/>
          </a:bodyPr>
          <a:lstStyle/>
          <a:p>
            <a:pPr algn="ctr"/>
            <a:r>
              <a:rPr lang="en-US" dirty="0"/>
              <a:t>Water Resources Models</a:t>
            </a:r>
          </a:p>
        </p:txBody>
      </p:sp>
      <p:sp>
        <p:nvSpPr>
          <p:cNvPr id="9" name="TextBox 8">
            <a:extLst>
              <a:ext uri="{FF2B5EF4-FFF2-40B4-BE49-F238E27FC236}">
                <a16:creationId xmlns:a16="http://schemas.microsoft.com/office/drawing/2014/main" id="{C0A933FE-7475-7F6A-5C7D-198D18132F45}"/>
              </a:ext>
            </a:extLst>
          </p:cNvPr>
          <p:cNvSpPr txBox="1"/>
          <p:nvPr/>
        </p:nvSpPr>
        <p:spPr>
          <a:xfrm>
            <a:off x="5013256" y="3966302"/>
            <a:ext cx="2165486" cy="1354217"/>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rgbClr val="00B050"/>
                </a:solidFill>
              </a:rPr>
              <a:t>Nutrients</a:t>
            </a:r>
          </a:p>
          <a:p>
            <a:pPr marL="285750" indent="-285750">
              <a:buFont typeface="Arial" panose="020B0604020202020204" pitchFamily="34" charset="0"/>
              <a:buChar char="•"/>
            </a:pPr>
            <a:r>
              <a:rPr lang="en-US" sz="1600" dirty="0">
                <a:solidFill>
                  <a:srgbClr val="00B050"/>
                </a:solidFill>
              </a:rPr>
              <a:t>Temperature</a:t>
            </a:r>
          </a:p>
          <a:p>
            <a:pPr marL="285750" indent="-285750">
              <a:buFont typeface="Arial" panose="020B0604020202020204" pitchFamily="34" charset="0"/>
              <a:buChar char="•"/>
            </a:pPr>
            <a:r>
              <a:rPr lang="en-US" sz="1600" dirty="0">
                <a:solidFill>
                  <a:srgbClr val="00B050"/>
                </a:solidFill>
              </a:rPr>
              <a:t>Dissolved Oxygen</a:t>
            </a:r>
          </a:p>
          <a:p>
            <a:pPr marL="285750" indent="-285750">
              <a:buFont typeface="Arial" panose="020B0604020202020204" pitchFamily="34" charset="0"/>
              <a:buChar char="•"/>
            </a:pPr>
            <a:r>
              <a:rPr lang="en-US" sz="1600" dirty="0">
                <a:solidFill>
                  <a:srgbClr val="00B050"/>
                </a:solidFill>
              </a:rPr>
              <a:t>Algae</a:t>
            </a:r>
          </a:p>
          <a:p>
            <a:pPr marL="285750" indent="-285750">
              <a:buFont typeface="Arial" panose="020B0604020202020204" pitchFamily="34" charset="0"/>
              <a:buChar char="•"/>
            </a:pPr>
            <a:r>
              <a:rPr lang="en-US" sz="1600" dirty="0">
                <a:solidFill>
                  <a:srgbClr val="00B050"/>
                </a:solidFill>
              </a:rPr>
              <a:t>Contaminants</a:t>
            </a:r>
          </a:p>
        </p:txBody>
      </p:sp>
      <p:sp>
        <p:nvSpPr>
          <p:cNvPr id="10" name="TextBox 9">
            <a:extLst>
              <a:ext uri="{FF2B5EF4-FFF2-40B4-BE49-F238E27FC236}">
                <a16:creationId xmlns:a16="http://schemas.microsoft.com/office/drawing/2014/main" id="{590B8BA5-BD25-6414-0BA6-FF1C84DDFE0D}"/>
              </a:ext>
            </a:extLst>
          </p:cNvPr>
          <p:cNvSpPr txBox="1"/>
          <p:nvPr/>
        </p:nvSpPr>
        <p:spPr>
          <a:xfrm>
            <a:off x="8210866" y="3268456"/>
            <a:ext cx="1544655" cy="646331"/>
          </a:xfrm>
          <a:prstGeom prst="rect">
            <a:avLst/>
          </a:prstGeom>
          <a:noFill/>
        </p:spPr>
        <p:txBody>
          <a:bodyPr wrap="square" rtlCol="0">
            <a:spAutoFit/>
          </a:bodyPr>
          <a:lstStyle/>
          <a:p>
            <a:pPr algn="ctr"/>
            <a:r>
              <a:rPr lang="en-US" dirty="0"/>
              <a:t>Ecological Models</a:t>
            </a:r>
          </a:p>
        </p:txBody>
      </p:sp>
      <p:sp>
        <p:nvSpPr>
          <p:cNvPr id="12" name="Right Arrow 11">
            <a:extLst>
              <a:ext uri="{FF2B5EF4-FFF2-40B4-BE49-F238E27FC236}">
                <a16:creationId xmlns:a16="http://schemas.microsoft.com/office/drawing/2014/main" id="{26219C42-EADA-D806-4078-2D8D4B866E12}"/>
              </a:ext>
            </a:extLst>
          </p:cNvPr>
          <p:cNvSpPr/>
          <p:nvPr/>
        </p:nvSpPr>
        <p:spPr>
          <a:xfrm>
            <a:off x="4009559" y="2229239"/>
            <a:ext cx="1228130" cy="592804"/>
          </a:xfrm>
          <a:prstGeom prst="rightArrow">
            <a:avLst/>
          </a:prstGeom>
          <a:gradFill flip="none" rotWithShape="1">
            <a:gsLst>
              <a:gs pos="0">
                <a:srgbClr val="4472C4"/>
              </a:gs>
              <a:gs pos="100000">
                <a:srgbClr val="43BC8D"/>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B1C7DBE9-0DF0-BA2F-ACCA-856A1241DB78}"/>
              </a:ext>
            </a:extLst>
          </p:cNvPr>
          <p:cNvSpPr/>
          <p:nvPr/>
        </p:nvSpPr>
        <p:spPr>
          <a:xfrm>
            <a:off x="6982734" y="2229239"/>
            <a:ext cx="1228131" cy="592804"/>
          </a:xfrm>
          <a:prstGeom prst="rightArrow">
            <a:avLst/>
          </a:prstGeom>
          <a:gradFill flip="none" rotWithShape="1">
            <a:gsLst>
              <a:gs pos="0">
                <a:srgbClr val="42B88A"/>
              </a:gs>
              <a:gs pos="100000">
                <a:srgbClr val="71AD47"/>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5C1CEB2-F73F-B052-E3BE-19DD50D45267}"/>
              </a:ext>
            </a:extLst>
          </p:cNvPr>
          <p:cNvSpPr txBox="1"/>
          <p:nvPr/>
        </p:nvSpPr>
        <p:spPr>
          <a:xfrm>
            <a:off x="5175444" y="3268455"/>
            <a:ext cx="1841111" cy="646331"/>
          </a:xfrm>
          <a:prstGeom prst="rect">
            <a:avLst/>
          </a:prstGeom>
          <a:noFill/>
        </p:spPr>
        <p:txBody>
          <a:bodyPr wrap="square" rtlCol="0">
            <a:spAutoFit/>
          </a:bodyPr>
          <a:lstStyle/>
          <a:p>
            <a:pPr algn="ctr"/>
            <a:r>
              <a:rPr lang="en-US" dirty="0"/>
              <a:t>Water Quality</a:t>
            </a:r>
          </a:p>
          <a:p>
            <a:pPr algn="ctr"/>
            <a:r>
              <a:rPr lang="en-US" dirty="0"/>
              <a:t>Models</a:t>
            </a:r>
          </a:p>
        </p:txBody>
      </p:sp>
    </p:spTree>
    <p:extLst>
      <p:ext uri="{BB962C8B-B14F-4D97-AF65-F5344CB8AC3E}">
        <p14:creationId xmlns:p14="http://schemas.microsoft.com/office/powerpoint/2010/main" val="3905969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2" descr=" ">
            <a:extLst>
              <a:ext uri="{FF2B5EF4-FFF2-40B4-BE49-F238E27FC236}">
                <a16:creationId xmlns:a16="http://schemas.microsoft.com/office/drawing/2014/main" id="{E8950281-BB31-1333-4E36-CC11363135F4}"/>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6596279" y="1529793"/>
            <a:ext cx="1680752" cy="1356192"/>
          </a:xfrm>
          <a:prstGeom prst="rect">
            <a:avLst/>
          </a:prstGeom>
          <a:noFill/>
        </p:spPr>
      </p:pic>
      <p:sp>
        <p:nvSpPr>
          <p:cNvPr id="2" name="Title 1"/>
          <p:cNvSpPr>
            <a:spLocks noGrp="1"/>
          </p:cNvSpPr>
          <p:nvPr>
            <p:ph type="title"/>
          </p:nvPr>
        </p:nvSpPr>
        <p:spPr>
          <a:xfrm>
            <a:off x="152400" y="256506"/>
            <a:ext cx="11887200" cy="406499"/>
          </a:xfr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rgbClr val="00B050"/>
                </a:solidFill>
                <a:latin typeface="Arial" pitchFamily="34" charset="0"/>
                <a:ea typeface="+mn-ea"/>
                <a:cs typeface="+mn-cs"/>
              </a:rPr>
              <a:t>Water Quality and Environmental Systems Modeling</a:t>
            </a:r>
          </a:p>
        </p:txBody>
      </p:sp>
      <p:sp>
        <p:nvSpPr>
          <p:cNvPr id="26" name="Content Placeholder 4">
            <a:extLst>
              <a:ext uri="{FF2B5EF4-FFF2-40B4-BE49-F238E27FC236}">
                <a16:creationId xmlns:a16="http://schemas.microsoft.com/office/drawing/2014/main" id="{9DA24A3F-E0D7-DB83-53A5-FA47C494E569}"/>
              </a:ext>
            </a:extLst>
          </p:cNvPr>
          <p:cNvSpPr>
            <a:spLocks noGrp="1"/>
          </p:cNvSpPr>
          <p:nvPr>
            <p:ph idx="1"/>
          </p:nvPr>
        </p:nvSpPr>
        <p:spPr>
          <a:xfrm>
            <a:off x="221877" y="1439762"/>
            <a:ext cx="3920744" cy="5132019"/>
          </a:xfrm>
          <a:solidFill>
            <a:schemeClr val="bg2">
              <a:alpha val="0"/>
            </a:schemeClr>
          </a:solidFill>
          <a:ln w="9525">
            <a:noFill/>
            <a:miter lim="800000"/>
            <a:headEnd/>
            <a:tailEnd/>
          </a:ln>
          <a:effectLst/>
        </p:spPr>
        <p:txBody>
          <a:bodyPr vert="horz" wrap="square" lIns="91440" tIns="91440" rIns="91440" bIns="45720" numCol="1" anchor="t" anchorCtr="0" compatLnSpc="1">
            <a:prstTxWarp prst="textNoShape">
              <a:avLst/>
            </a:prstTxWarp>
            <a:noAutofit/>
          </a:bodyPr>
          <a:lstStyle/>
          <a:p>
            <a:pPr marL="0" indent="0">
              <a:spcBef>
                <a:spcPts val="0"/>
              </a:spcBef>
              <a:buClrTx/>
              <a:buNone/>
            </a:pPr>
            <a:r>
              <a:rPr lang="en-US" sz="1600" b="0" dirty="0"/>
              <a:t>Water quality modeling tools:</a:t>
            </a:r>
          </a:p>
          <a:p>
            <a:pPr marL="228600" lvl="1" indent="-137160">
              <a:spcBef>
                <a:spcPts val="0"/>
              </a:spcBef>
              <a:buClrTx/>
            </a:pPr>
            <a:r>
              <a:rPr lang="en-US" sz="1600" b="0" dirty="0"/>
              <a:t>Watershed Runoff:</a:t>
            </a:r>
          </a:p>
          <a:p>
            <a:pPr marL="457200" lvl="2" indent="-137160">
              <a:spcBef>
                <a:spcPts val="0"/>
              </a:spcBef>
              <a:buClrTx/>
            </a:pPr>
            <a:r>
              <a:rPr lang="en-US" sz="1600" b="0" dirty="0">
                <a:solidFill>
                  <a:srgbClr val="00B0F0"/>
                </a:solidFill>
              </a:rPr>
              <a:t>GSSHA</a:t>
            </a:r>
            <a:r>
              <a:rPr lang="en-US" sz="1600" b="0" dirty="0"/>
              <a:t>: Surface and sub-surface water quality modeling</a:t>
            </a:r>
          </a:p>
          <a:p>
            <a:pPr marL="457200" lvl="2" indent="-137160">
              <a:spcBef>
                <a:spcPts val="0"/>
              </a:spcBef>
              <a:buClrTx/>
            </a:pPr>
            <a:r>
              <a:rPr lang="en-US" sz="1600" b="0" dirty="0">
                <a:solidFill>
                  <a:schemeClr val="accent4"/>
                </a:solidFill>
              </a:rPr>
              <a:t>HEC-HMS</a:t>
            </a:r>
            <a:r>
              <a:rPr lang="en-US" sz="1600" b="0" dirty="0"/>
              <a:t>: Surface runoff temperature modeling</a:t>
            </a:r>
          </a:p>
          <a:p>
            <a:pPr marL="228600" lvl="1" indent="-137160">
              <a:spcBef>
                <a:spcPts val="0"/>
              </a:spcBef>
              <a:buClrTx/>
            </a:pPr>
            <a:r>
              <a:rPr lang="en-US" sz="1600" b="0" dirty="0"/>
              <a:t>Reservoirs:</a:t>
            </a:r>
          </a:p>
          <a:p>
            <a:pPr marL="457200" lvl="2" indent="-137160">
              <a:spcBef>
                <a:spcPts val="0"/>
              </a:spcBef>
              <a:buClrTx/>
            </a:pPr>
            <a:r>
              <a:rPr lang="en-US" sz="1600" b="0" dirty="0">
                <a:solidFill>
                  <a:srgbClr val="92D050"/>
                </a:solidFill>
              </a:rPr>
              <a:t>CE-QUAL-W2</a:t>
            </a:r>
            <a:r>
              <a:rPr lang="en-US" sz="1600" b="0" dirty="0"/>
              <a:t>: 2D reservoir-river hydrodynamics and water quality modeling</a:t>
            </a:r>
          </a:p>
          <a:p>
            <a:pPr marL="457200" lvl="2" indent="-137160">
              <a:spcBef>
                <a:spcPts val="0"/>
              </a:spcBef>
              <a:buClrTx/>
            </a:pPr>
            <a:r>
              <a:rPr lang="en-US" sz="1600" b="0" dirty="0">
                <a:solidFill>
                  <a:schemeClr val="accent4"/>
                </a:solidFill>
              </a:rPr>
              <a:t>HEC-ResSim</a:t>
            </a:r>
            <a:r>
              <a:rPr lang="en-US" sz="1600" b="0" dirty="0"/>
              <a:t>: Reservoir operations and water quality modeling</a:t>
            </a:r>
          </a:p>
          <a:p>
            <a:pPr marL="228600" lvl="1" indent="-137160">
              <a:spcBef>
                <a:spcPts val="0"/>
              </a:spcBef>
              <a:buClrTx/>
            </a:pPr>
            <a:r>
              <a:rPr lang="en-US" sz="1600" b="0" dirty="0"/>
              <a:t>Rivers and Floodplains:</a:t>
            </a:r>
          </a:p>
          <a:p>
            <a:pPr marL="457200" lvl="2" indent="-228600">
              <a:spcBef>
                <a:spcPts val="0"/>
              </a:spcBef>
              <a:buClrTx/>
            </a:pPr>
            <a:r>
              <a:rPr lang="en-US" sz="1600" b="0" dirty="0">
                <a:solidFill>
                  <a:schemeClr val="accent4"/>
                </a:solidFill>
              </a:rPr>
              <a:t>HEC-RAS</a:t>
            </a:r>
            <a:r>
              <a:rPr lang="en-US" sz="1600" b="0" dirty="0"/>
              <a:t>: 1D River hydraulics and water quality &amp; vegetation modeling</a:t>
            </a:r>
          </a:p>
          <a:p>
            <a:pPr marL="457200" lvl="2" indent="-228600">
              <a:spcBef>
                <a:spcPts val="0"/>
              </a:spcBef>
              <a:buClrTx/>
            </a:pPr>
            <a:r>
              <a:rPr lang="en-US" sz="1600" b="0" dirty="0">
                <a:solidFill>
                  <a:srgbClr val="92D050"/>
                </a:solidFill>
              </a:rPr>
              <a:t>ClearWater-Riverine</a:t>
            </a:r>
            <a:r>
              <a:rPr lang="en-US" sz="1600" b="0" dirty="0"/>
              <a:t>: 2D River-floodplain hydraulics and water quality modeling with HEC-RAS-2D</a:t>
            </a:r>
          </a:p>
          <a:p>
            <a:pPr lvl="1">
              <a:lnSpc>
                <a:spcPct val="80000"/>
              </a:lnSpc>
              <a:buClrTx/>
            </a:pPr>
            <a:endParaRPr lang="en-US" sz="1600" b="0" dirty="0">
              <a:solidFill>
                <a:srgbClr val="1294F5"/>
              </a:solidFill>
            </a:endParaRPr>
          </a:p>
        </p:txBody>
      </p:sp>
      <p:pic>
        <p:nvPicPr>
          <p:cNvPr id="24" name="Picture 23">
            <a:extLst>
              <a:ext uri="{FF2B5EF4-FFF2-40B4-BE49-F238E27FC236}">
                <a16:creationId xmlns:a16="http://schemas.microsoft.com/office/drawing/2014/main" id="{584A4C1C-BD2D-5EEC-7291-F21D2EDA67A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042981" y="1517761"/>
            <a:ext cx="2265145" cy="1394936"/>
          </a:xfrm>
          <a:prstGeom prst="rect">
            <a:avLst/>
          </a:prstGeom>
          <a:ln w="38100">
            <a:solidFill>
              <a:schemeClr val="bg1">
                <a:alpha val="50000"/>
              </a:schemeClr>
            </a:solidFill>
          </a:ln>
        </p:spPr>
      </p:pic>
      <p:sp>
        <p:nvSpPr>
          <p:cNvPr id="25" name="Left Brace 24">
            <a:extLst>
              <a:ext uri="{FF2B5EF4-FFF2-40B4-BE49-F238E27FC236}">
                <a16:creationId xmlns:a16="http://schemas.microsoft.com/office/drawing/2014/main" id="{430B6AAB-0A7C-4BAE-2E1A-1D9ACA21418F}"/>
              </a:ext>
            </a:extLst>
          </p:cNvPr>
          <p:cNvSpPr/>
          <p:nvPr/>
        </p:nvSpPr>
        <p:spPr bwMode="auto">
          <a:xfrm>
            <a:off x="6349848" y="4675381"/>
            <a:ext cx="238092" cy="1381118"/>
          </a:xfrm>
          <a:prstGeom prst="leftBrace">
            <a:avLst>
              <a:gd name="adj1" fmla="val 52503"/>
              <a:gd name="adj2" fmla="val 50000"/>
            </a:avLst>
          </a:prstGeom>
          <a:noFill/>
          <a:ln w="25400" cap="flat" cmpd="sng" algn="ctr">
            <a:solidFill>
              <a:srgbClr val="7A81FF"/>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defPPr>
              <a:defRPr lang="en-US"/>
            </a:defPPr>
            <a:lvl1pPr algn="l" rtl="0" eaLnBrk="0" fontAlgn="base" hangingPunct="0">
              <a:spcBef>
                <a:spcPct val="0"/>
              </a:spcBef>
              <a:spcAft>
                <a:spcPct val="0"/>
              </a:spcAft>
              <a:defRPr kern="1200">
                <a:solidFill>
                  <a:schemeClr val="tx1"/>
                </a:solidFill>
                <a:latin typeface="Tahoma" charset="0"/>
                <a:ea typeface="+mn-ea"/>
                <a:cs typeface="+mn-cs"/>
              </a:defRPr>
            </a:lvl1pPr>
            <a:lvl2pPr marL="457200" algn="l" rtl="0" eaLnBrk="0" fontAlgn="base" hangingPunct="0">
              <a:spcBef>
                <a:spcPct val="0"/>
              </a:spcBef>
              <a:spcAft>
                <a:spcPct val="0"/>
              </a:spcAft>
              <a:defRPr kern="1200">
                <a:solidFill>
                  <a:schemeClr val="tx1"/>
                </a:solidFill>
                <a:latin typeface="Tahoma" charset="0"/>
                <a:ea typeface="+mn-ea"/>
                <a:cs typeface="+mn-cs"/>
              </a:defRPr>
            </a:lvl2pPr>
            <a:lvl3pPr marL="914400" algn="l" rtl="0" eaLnBrk="0" fontAlgn="base" hangingPunct="0">
              <a:spcBef>
                <a:spcPct val="0"/>
              </a:spcBef>
              <a:spcAft>
                <a:spcPct val="0"/>
              </a:spcAft>
              <a:defRPr kern="1200">
                <a:solidFill>
                  <a:schemeClr val="tx1"/>
                </a:solidFill>
                <a:latin typeface="Tahoma" charset="0"/>
                <a:ea typeface="+mn-ea"/>
                <a:cs typeface="+mn-cs"/>
              </a:defRPr>
            </a:lvl3pPr>
            <a:lvl4pPr marL="1371600" algn="l" rtl="0" eaLnBrk="0" fontAlgn="base" hangingPunct="0">
              <a:spcBef>
                <a:spcPct val="0"/>
              </a:spcBef>
              <a:spcAft>
                <a:spcPct val="0"/>
              </a:spcAft>
              <a:defRPr kern="1200">
                <a:solidFill>
                  <a:schemeClr val="tx1"/>
                </a:solidFill>
                <a:latin typeface="Tahoma" charset="0"/>
                <a:ea typeface="+mn-ea"/>
                <a:cs typeface="+mn-cs"/>
              </a:defRPr>
            </a:lvl4pPr>
            <a:lvl5pPr marL="1828800" algn="l" rtl="0" eaLnBrk="0" fontAlgn="base" hangingPunct="0">
              <a:spcBef>
                <a:spcPct val="0"/>
              </a:spcBef>
              <a:spcAft>
                <a:spcPct val="0"/>
              </a:spcAft>
              <a:defRPr kern="1200">
                <a:solidFill>
                  <a:schemeClr val="tx1"/>
                </a:solidFill>
                <a:latin typeface="Tahoma" charset="0"/>
                <a:ea typeface="+mn-ea"/>
                <a:cs typeface="+mn-cs"/>
              </a:defRPr>
            </a:lvl5pPr>
            <a:lvl6pPr marL="2286000" algn="l" defTabSz="914400" rtl="0" eaLnBrk="1" latinLnBrk="0" hangingPunct="1">
              <a:defRPr kern="1200">
                <a:solidFill>
                  <a:schemeClr val="tx1"/>
                </a:solidFill>
                <a:latin typeface="Tahoma" charset="0"/>
                <a:ea typeface="+mn-ea"/>
                <a:cs typeface="+mn-cs"/>
              </a:defRPr>
            </a:lvl6pPr>
            <a:lvl7pPr marL="2743200" algn="l" defTabSz="914400" rtl="0" eaLnBrk="1" latinLnBrk="0" hangingPunct="1">
              <a:defRPr kern="1200">
                <a:solidFill>
                  <a:schemeClr val="tx1"/>
                </a:solidFill>
                <a:latin typeface="Tahoma" charset="0"/>
                <a:ea typeface="+mn-ea"/>
                <a:cs typeface="+mn-cs"/>
              </a:defRPr>
            </a:lvl7pPr>
            <a:lvl8pPr marL="3200400" algn="l" defTabSz="914400" rtl="0" eaLnBrk="1" latinLnBrk="0" hangingPunct="1">
              <a:defRPr kern="1200">
                <a:solidFill>
                  <a:schemeClr val="tx1"/>
                </a:solidFill>
                <a:latin typeface="Tahoma" charset="0"/>
                <a:ea typeface="+mn-ea"/>
                <a:cs typeface="+mn-cs"/>
              </a:defRPr>
            </a:lvl8pPr>
            <a:lvl9pPr marL="3657600" algn="l" defTabSz="914400" rtl="0" eaLnBrk="1" latinLnBrk="0" hangingPunct="1">
              <a:defRPr kern="1200">
                <a:solidFill>
                  <a:schemeClr val="tx1"/>
                </a:solidFill>
                <a:latin typeface="Tahoma" charset="0"/>
                <a:ea typeface="+mn-ea"/>
                <a:cs typeface="+mn-cs"/>
              </a:defRPr>
            </a:lvl9pPr>
          </a:lstStyle>
          <a:p>
            <a:endParaRPr lang="en-US"/>
          </a:p>
        </p:txBody>
      </p:sp>
      <p:sp>
        <p:nvSpPr>
          <p:cNvPr id="27" name="Left Brace 26">
            <a:extLst>
              <a:ext uri="{FF2B5EF4-FFF2-40B4-BE49-F238E27FC236}">
                <a16:creationId xmlns:a16="http://schemas.microsoft.com/office/drawing/2014/main" id="{7CDCBEEE-1918-CFAF-691F-DBA491325275}"/>
              </a:ext>
            </a:extLst>
          </p:cNvPr>
          <p:cNvSpPr/>
          <p:nvPr/>
        </p:nvSpPr>
        <p:spPr bwMode="auto">
          <a:xfrm>
            <a:off x="6320876" y="3041788"/>
            <a:ext cx="238092" cy="1381118"/>
          </a:xfrm>
          <a:prstGeom prst="leftBrace">
            <a:avLst>
              <a:gd name="adj1" fmla="val 52503"/>
              <a:gd name="adj2" fmla="val 50000"/>
            </a:avLst>
          </a:prstGeom>
          <a:noFill/>
          <a:ln w="25400" cap="flat" cmpd="sng" algn="ctr">
            <a:solidFill>
              <a:srgbClr val="00B05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defPPr>
              <a:defRPr lang="en-US"/>
            </a:defPPr>
            <a:lvl1pPr algn="l" rtl="0" eaLnBrk="0" fontAlgn="base" hangingPunct="0">
              <a:spcBef>
                <a:spcPct val="0"/>
              </a:spcBef>
              <a:spcAft>
                <a:spcPct val="0"/>
              </a:spcAft>
              <a:defRPr kern="1200">
                <a:solidFill>
                  <a:schemeClr val="tx1"/>
                </a:solidFill>
                <a:latin typeface="Tahoma" charset="0"/>
                <a:ea typeface="+mn-ea"/>
                <a:cs typeface="+mn-cs"/>
              </a:defRPr>
            </a:lvl1pPr>
            <a:lvl2pPr marL="457200" algn="l" rtl="0" eaLnBrk="0" fontAlgn="base" hangingPunct="0">
              <a:spcBef>
                <a:spcPct val="0"/>
              </a:spcBef>
              <a:spcAft>
                <a:spcPct val="0"/>
              </a:spcAft>
              <a:defRPr kern="1200">
                <a:solidFill>
                  <a:schemeClr val="tx1"/>
                </a:solidFill>
                <a:latin typeface="Tahoma" charset="0"/>
                <a:ea typeface="+mn-ea"/>
                <a:cs typeface="+mn-cs"/>
              </a:defRPr>
            </a:lvl2pPr>
            <a:lvl3pPr marL="914400" algn="l" rtl="0" eaLnBrk="0" fontAlgn="base" hangingPunct="0">
              <a:spcBef>
                <a:spcPct val="0"/>
              </a:spcBef>
              <a:spcAft>
                <a:spcPct val="0"/>
              </a:spcAft>
              <a:defRPr kern="1200">
                <a:solidFill>
                  <a:schemeClr val="tx1"/>
                </a:solidFill>
                <a:latin typeface="Tahoma" charset="0"/>
                <a:ea typeface="+mn-ea"/>
                <a:cs typeface="+mn-cs"/>
              </a:defRPr>
            </a:lvl3pPr>
            <a:lvl4pPr marL="1371600" algn="l" rtl="0" eaLnBrk="0" fontAlgn="base" hangingPunct="0">
              <a:spcBef>
                <a:spcPct val="0"/>
              </a:spcBef>
              <a:spcAft>
                <a:spcPct val="0"/>
              </a:spcAft>
              <a:defRPr kern="1200">
                <a:solidFill>
                  <a:schemeClr val="tx1"/>
                </a:solidFill>
                <a:latin typeface="Tahoma" charset="0"/>
                <a:ea typeface="+mn-ea"/>
                <a:cs typeface="+mn-cs"/>
              </a:defRPr>
            </a:lvl4pPr>
            <a:lvl5pPr marL="1828800" algn="l" rtl="0" eaLnBrk="0" fontAlgn="base" hangingPunct="0">
              <a:spcBef>
                <a:spcPct val="0"/>
              </a:spcBef>
              <a:spcAft>
                <a:spcPct val="0"/>
              </a:spcAft>
              <a:defRPr kern="1200">
                <a:solidFill>
                  <a:schemeClr val="tx1"/>
                </a:solidFill>
                <a:latin typeface="Tahoma" charset="0"/>
                <a:ea typeface="+mn-ea"/>
                <a:cs typeface="+mn-cs"/>
              </a:defRPr>
            </a:lvl5pPr>
            <a:lvl6pPr marL="2286000" algn="l" defTabSz="914400" rtl="0" eaLnBrk="1" latinLnBrk="0" hangingPunct="1">
              <a:defRPr kern="1200">
                <a:solidFill>
                  <a:schemeClr val="tx1"/>
                </a:solidFill>
                <a:latin typeface="Tahoma" charset="0"/>
                <a:ea typeface="+mn-ea"/>
                <a:cs typeface="+mn-cs"/>
              </a:defRPr>
            </a:lvl6pPr>
            <a:lvl7pPr marL="2743200" algn="l" defTabSz="914400" rtl="0" eaLnBrk="1" latinLnBrk="0" hangingPunct="1">
              <a:defRPr kern="1200">
                <a:solidFill>
                  <a:schemeClr val="tx1"/>
                </a:solidFill>
                <a:latin typeface="Tahoma" charset="0"/>
                <a:ea typeface="+mn-ea"/>
                <a:cs typeface="+mn-cs"/>
              </a:defRPr>
            </a:lvl7pPr>
            <a:lvl8pPr marL="3200400" algn="l" defTabSz="914400" rtl="0" eaLnBrk="1" latinLnBrk="0" hangingPunct="1">
              <a:defRPr kern="1200">
                <a:solidFill>
                  <a:schemeClr val="tx1"/>
                </a:solidFill>
                <a:latin typeface="Tahoma" charset="0"/>
                <a:ea typeface="+mn-ea"/>
                <a:cs typeface="+mn-cs"/>
              </a:defRPr>
            </a:lvl8pPr>
            <a:lvl9pPr marL="3657600" algn="l" defTabSz="914400" rtl="0" eaLnBrk="1" latinLnBrk="0" hangingPunct="1">
              <a:defRPr kern="1200">
                <a:solidFill>
                  <a:schemeClr val="tx1"/>
                </a:solidFill>
                <a:latin typeface="Tahoma" charset="0"/>
                <a:ea typeface="+mn-ea"/>
                <a:cs typeface="+mn-cs"/>
              </a:defRPr>
            </a:lvl9pPr>
          </a:lstStyle>
          <a:p>
            <a:endParaRPr lang="en-US"/>
          </a:p>
        </p:txBody>
      </p:sp>
      <p:sp>
        <p:nvSpPr>
          <p:cNvPr id="29" name="Left Brace 28">
            <a:extLst>
              <a:ext uri="{FF2B5EF4-FFF2-40B4-BE49-F238E27FC236}">
                <a16:creationId xmlns:a16="http://schemas.microsoft.com/office/drawing/2014/main" id="{FC515626-00CF-88C2-6095-E8D9869D86A6}"/>
              </a:ext>
            </a:extLst>
          </p:cNvPr>
          <p:cNvSpPr/>
          <p:nvPr/>
        </p:nvSpPr>
        <p:spPr bwMode="auto">
          <a:xfrm>
            <a:off x="6321710" y="1517761"/>
            <a:ext cx="238092" cy="1391871"/>
          </a:xfrm>
          <a:prstGeom prst="leftBrace">
            <a:avLst>
              <a:gd name="adj1" fmla="val 52503"/>
              <a:gd name="adj2" fmla="val 50000"/>
            </a:avLst>
          </a:prstGeom>
          <a:noFill/>
          <a:ln w="25400" cap="flat" cmpd="sng" algn="ctr">
            <a:solidFill>
              <a:srgbClr val="00B0F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defPPr>
              <a:defRPr lang="en-US"/>
            </a:defPPr>
            <a:lvl1pPr algn="l" rtl="0" eaLnBrk="0" fontAlgn="base" hangingPunct="0">
              <a:spcBef>
                <a:spcPct val="0"/>
              </a:spcBef>
              <a:spcAft>
                <a:spcPct val="0"/>
              </a:spcAft>
              <a:defRPr kern="1200">
                <a:solidFill>
                  <a:schemeClr val="tx1"/>
                </a:solidFill>
                <a:latin typeface="Tahoma" charset="0"/>
                <a:ea typeface="+mn-ea"/>
                <a:cs typeface="+mn-cs"/>
              </a:defRPr>
            </a:lvl1pPr>
            <a:lvl2pPr marL="457200" algn="l" rtl="0" eaLnBrk="0" fontAlgn="base" hangingPunct="0">
              <a:spcBef>
                <a:spcPct val="0"/>
              </a:spcBef>
              <a:spcAft>
                <a:spcPct val="0"/>
              </a:spcAft>
              <a:defRPr kern="1200">
                <a:solidFill>
                  <a:schemeClr val="tx1"/>
                </a:solidFill>
                <a:latin typeface="Tahoma" charset="0"/>
                <a:ea typeface="+mn-ea"/>
                <a:cs typeface="+mn-cs"/>
              </a:defRPr>
            </a:lvl2pPr>
            <a:lvl3pPr marL="914400" algn="l" rtl="0" eaLnBrk="0" fontAlgn="base" hangingPunct="0">
              <a:spcBef>
                <a:spcPct val="0"/>
              </a:spcBef>
              <a:spcAft>
                <a:spcPct val="0"/>
              </a:spcAft>
              <a:defRPr kern="1200">
                <a:solidFill>
                  <a:schemeClr val="tx1"/>
                </a:solidFill>
                <a:latin typeface="Tahoma" charset="0"/>
                <a:ea typeface="+mn-ea"/>
                <a:cs typeface="+mn-cs"/>
              </a:defRPr>
            </a:lvl3pPr>
            <a:lvl4pPr marL="1371600" algn="l" rtl="0" eaLnBrk="0" fontAlgn="base" hangingPunct="0">
              <a:spcBef>
                <a:spcPct val="0"/>
              </a:spcBef>
              <a:spcAft>
                <a:spcPct val="0"/>
              </a:spcAft>
              <a:defRPr kern="1200">
                <a:solidFill>
                  <a:schemeClr val="tx1"/>
                </a:solidFill>
                <a:latin typeface="Tahoma" charset="0"/>
                <a:ea typeface="+mn-ea"/>
                <a:cs typeface="+mn-cs"/>
              </a:defRPr>
            </a:lvl4pPr>
            <a:lvl5pPr marL="1828800" algn="l" rtl="0" eaLnBrk="0" fontAlgn="base" hangingPunct="0">
              <a:spcBef>
                <a:spcPct val="0"/>
              </a:spcBef>
              <a:spcAft>
                <a:spcPct val="0"/>
              </a:spcAft>
              <a:defRPr kern="1200">
                <a:solidFill>
                  <a:schemeClr val="tx1"/>
                </a:solidFill>
                <a:latin typeface="Tahoma" charset="0"/>
                <a:ea typeface="+mn-ea"/>
                <a:cs typeface="+mn-cs"/>
              </a:defRPr>
            </a:lvl5pPr>
            <a:lvl6pPr marL="2286000" algn="l" defTabSz="914400" rtl="0" eaLnBrk="1" latinLnBrk="0" hangingPunct="1">
              <a:defRPr kern="1200">
                <a:solidFill>
                  <a:schemeClr val="tx1"/>
                </a:solidFill>
                <a:latin typeface="Tahoma" charset="0"/>
                <a:ea typeface="+mn-ea"/>
                <a:cs typeface="+mn-cs"/>
              </a:defRPr>
            </a:lvl6pPr>
            <a:lvl7pPr marL="2743200" algn="l" defTabSz="914400" rtl="0" eaLnBrk="1" latinLnBrk="0" hangingPunct="1">
              <a:defRPr kern="1200">
                <a:solidFill>
                  <a:schemeClr val="tx1"/>
                </a:solidFill>
                <a:latin typeface="Tahoma" charset="0"/>
                <a:ea typeface="+mn-ea"/>
                <a:cs typeface="+mn-cs"/>
              </a:defRPr>
            </a:lvl7pPr>
            <a:lvl8pPr marL="3200400" algn="l" defTabSz="914400" rtl="0" eaLnBrk="1" latinLnBrk="0" hangingPunct="1">
              <a:defRPr kern="1200">
                <a:solidFill>
                  <a:schemeClr val="tx1"/>
                </a:solidFill>
                <a:latin typeface="Tahoma" charset="0"/>
                <a:ea typeface="+mn-ea"/>
                <a:cs typeface="+mn-cs"/>
              </a:defRPr>
            </a:lvl8pPr>
            <a:lvl9pPr marL="3657600" algn="l" defTabSz="914400" rtl="0" eaLnBrk="1" latinLnBrk="0" hangingPunct="1">
              <a:defRPr kern="1200">
                <a:solidFill>
                  <a:schemeClr val="tx1"/>
                </a:solidFill>
                <a:latin typeface="Tahoma" charset="0"/>
                <a:ea typeface="+mn-ea"/>
                <a:cs typeface="+mn-cs"/>
              </a:defRPr>
            </a:lvl9pPr>
          </a:lstStyle>
          <a:p>
            <a:endParaRPr lang="en-US"/>
          </a:p>
        </p:txBody>
      </p:sp>
      <p:pic>
        <p:nvPicPr>
          <p:cNvPr id="30" name="Picture 29">
            <a:extLst>
              <a:ext uri="{FF2B5EF4-FFF2-40B4-BE49-F238E27FC236}">
                <a16:creationId xmlns:a16="http://schemas.microsoft.com/office/drawing/2014/main" id="{09B8C33D-E8CA-18C7-E52F-062D4F9DAED9}"/>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042980" y="4633298"/>
            <a:ext cx="2265145" cy="1480460"/>
          </a:xfrm>
          <a:prstGeom prst="rect">
            <a:avLst/>
          </a:prstGeom>
          <a:ln w="38100">
            <a:solidFill>
              <a:schemeClr val="bg1">
                <a:alpha val="50000"/>
              </a:schemeClr>
            </a:solidFill>
          </a:ln>
        </p:spPr>
      </p:pic>
      <p:pic>
        <p:nvPicPr>
          <p:cNvPr id="31" name="Picture 30">
            <a:extLst>
              <a:ext uri="{FF2B5EF4-FFF2-40B4-BE49-F238E27FC236}">
                <a16:creationId xmlns:a16="http://schemas.microsoft.com/office/drawing/2014/main" id="{58E46E54-A2EC-C757-B5F2-65AAC7555584}"/>
              </a:ext>
            </a:extLst>
          </p:cNvPr>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4042980" y="3009983"/>
            <a:ext cx="2265145" cy="1478554"/>
          </a:xfrm>
          <a:prstGeom prst="rect">
            <a:avLst/>
          </a:prstGeom>
          <a:ln w="38100">
            <a:solidFill>
              <a:schemeClr val="bg1">
                <a:alpha val="50000"/>
              </a:schemeClr>
            </a:solidFill>
          </a:ln>
        </p:spPr>
      </p:pic>
      <p:sp>
        <p:nvSpPr>
          <p:cNvPr id="33" name="Content Placeholder 4">
            <a:extLst>
              <a:ext uri="{FF2B5EF4-FFF2-40B4-BE49-F238E27FC236}">
                <a16:creationId xmlns:a16="http://schemas.microsoft.com/office/drawing/2014/main" id="{72F9C9BE-B9F7-1931-B583-3E791F01AEA1}"/>
              </a:ext>
            </a:extLst>
          </p:cNvPr>
          <p:cNvSpPr txBox="1">
            <a:spLocks/>
          </p:cNvSpPr>
          <p:nvPr/>
        </p:nvSpPr>
        <p:spPr>
          <a:xfrm>
            <a:off x="221875" y="588827"/>
            <a:ext cx="8342575" cy="776291"/>
          </a:xfrm>
          <a:prstGeom prst="rect">
            <a:avLst/>
          </a:prstGeom>
          <a:solidFill>
            <a:schemeClr val="bg2">
              <a:alpha val="0"/>
            </a:schemeClr>
          </a:solidFill>
          <a:ln w="9525">
            <a:noFill/>
            <a:miter lim="800000"/>
            <a:headEnd/>
            <a:tailEnd/>
          </a:ln>
          <a:effectLst/>
        </p:spPr>
        <p:txBody>
          <a:bodyPr vert="horz" wrap="square" lIns="91440" tIns="91440" rIns="91440" bIns="45720" numCol="1" rtlCol="0" anchor="t" anchorCtr="0" compatLnSpc="1">
            <a:prstTxWarp prst="textNoShape">
              <a:avLst/>
            </a:prstTxWarp>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1600" dirty="0">
                <a:solidFill>
                  <a:srgbClr val="002060"/>
                </a:solidFill>
              </a:rPr>
              <a:t>ERDC’s </a:t>
            </a:r>
            <a:r>
              <a:rPr lang="en-US" sz="1600" dirty="0">
                <a:solidFill>
                  <a:srgbClr val="00B050"/>
                </a:solidFill>
              </a:rPr>
              <a:t>C</a:t>
            </a:r>
            <a:r>
              <a:rPr lang="en-US" sz="1600" dirty="0">
                <a:solidFill>
                  <a:srgbClr val="002060"/>
                </a:solidFill>
              </a:rPr>
              <a:t>orps </a:t>
            </a:r>
            <a:r>
              <a:rPr lang="en-US" sz="1600" dirty="0">
                <a:solidFill>
                  <a:srgbClr val="00B050"/>
                </a:solidFill>
              </a:rPr>
              <a:t>L</a:t>
            </a:r>
            <a:r>
              <a:rPr lang="en-US" sz="1600" dirty="0">
                <a:solidFill>
                  <a:srgbClr val="002060"/>
                </a:solidFill>
              </a:rPr>
              <a:t>ibrary for </a:t>
            </a:r>
            <a:r>
              <a:rPr lang="en-US" sz="1600" dirty="0">
                <a:solidFill>
                  <a:srgbClr val="00B050"/>
                </a:solidFill>
              </a:rPr>
              <a:t>E</a:t>
            </a:r>
            <a:r>
              <a:rPr lang="en-US" sz="1600" dirty="0">
                <a:solidFill>
                  <a:srgbClr val="002060"/>
                </a:solidFill>
              </a:rPr>
              <a:t>nvironmental </a:t>
            </a:r>
            <a:r>
              <a:rPr lang="en-US" sz="1600" dirty="0">
                <a:solidFill>
                  <a:srgbClr val="00B050"/>
                </a:solidFill>
              </a:rPr>
              <a:t>A</a:t>
            </a:r>
            <a:r>
              <a:rPr lang="en-US" sz="1600" dirty="0">
                <a:solidFill>
                  <a:srgbClr val="002060"/>
                </a:solidFill>
              </a:rPr>
              <a:t>nalysis and </a:t>
            </a:r>
            <a:r>
              <a:rPr lang="en-US" sz="1600" dirty="0">
                <a:solidFill>
                  <a:srgbClr val="00B050"/>
                </a:solidFill>
              </a:rPr>
              <a:t>R</a:t>
            </a:r>
            <a:r>
              <a:rPr lang="en-US" sz="1600" dirty="0">
                <a:solidFill>
                  <a:srgbClr val="002060"/>
                </a:solidFill>
              </a:rPr>
              <a:t>estoration of </a:t>
            </a:r>
            <a:r>
              <a:rPr lang="en-US" sz="1600" dirty="0">
                <a:solidFill>
                  <a:srgbClr val="00B050"/>
                </a:solidFill>
              </a:rPr>
              <a:t>Water</a:t>
            </a:r>
            <a:r>
              <a:rPr lang="en-US" sz="1600" dirty="0">
                <a:solidFill>
                  <a:srgbClr val="002060"/>
                </a:solidFill>
              </a:rPr>
              <a:t>sheds (</a:t>
            </a:r>
            <a:r>
              <a:rPr lang="en-US" sz="1600" dirty="0">
                <a:solidFill>
                  <a:srgbClr val="00B0F0"/>
                </a:solidFill>
              </a:rPr>
              <a:t>ClearWater</a:t>
            </a:r>
            <a:r>
              <a:rPr lang="en-US" sz="1600" dirty="0">
                <a:solidFill>
                  <a:srgbClr val="002060"/>
                </a:solidFill>
              </a:rPr>
              <a:t>) provides environmental simulation capabilities that leverage existing hydrologic and hydraulic (H&amp;H) models.</a:t>
            </a:r>
          </a:p>
        </p:txBody>
      </p:sp>
      <p:pic>
        <p:nvPicPr>
          <p:cNvPr id="34" name="Picture 33">
            <a:extLst>
              <a:ext uri="{FF2B5EF4-FFF2-40B4-BE49-F238E27FC236}">
                <a16:creationId xmlns:a16="http://schemas.microsoft.com/office/drawing/2014/main" id="{07417307-9EE4-CC43-C42B-464B2D734713}"/>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8049236" y="658213"/>
            <a:ext cx="2223005" cy="1480460"/>
          </a:xfrm>
          <a:prstGeom prst="rect">
            <a:avLst/>
          </a:prstGeom>
        </p:spPr>
      </p:pic>
      <p:pic>
        <p:nvPicPr>
          <p:cNvPr id="35" name="3B9EDC3A-5A43-47AD-A27E-2E003642831F">
            <a:extLst>
              <a:ext uri="{FF2B5EF4-FFF2-40B4-BE49-F238E27FC236}">
                <a16:creationId xmlns:a16="http://schemas.microsoft.com/office/drawing/2014/main" id="{4BB996A1-98B2-BC4C-A423-0ED4F12F24EF}"/>
              </a:ext>
            </a:extLst>
          </p:cNvPr>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9184506" y="2187219"/>
            <a:ext cx="2724215" cy="147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36">
            <a:extLst>
              <a:ext uri="{FF2B5EF4-FFF2-40B4-BE49-F238E27FC236}">
                <a16:creationId xmlns:a16="http://schemas.microsoft.com/office/drawing/2014/main" id="{72803D06-0F48-F922-7328-AE39661DF341}"/>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10284633" y="3731353"/>
            <a:ext cx="1635944" cy="2454057"/>
          </a:xfrm>
          <a:prstGeom prst="rect">
            <a:avLst/>
          </a:prstGeom>
          <a:ln w="3175">
            <a:solidFill>
              <a:schemeClr val="tx1"/>
            </a:solidFill>
          </a:ln>
        </p:spPr>
      </p:pic>
      <p:pic>
        <p:nvPicPr>
          <p:cNvPr id="38" name="Picture 4" descr="Figure 6-2. RAS Mapper with Default Results Layers shown.">
            <a:extLst>
              <a:ext uri="{FF2B5EF4-FFF2-40B4-BE49-F238E27FC236}">
                <a16:creationId xmlns:a16="http://schemas.microsoft.com/office/drawing/2014/main" id="{C9B0FDA6-3AF2-8024-CA04-717C5DCA2214}"/>
              </a:ext>
            </a:extLst>
          </p:cNvPr>
          <p:cNvPicPr>
            <a:picLocks noChangeAspect="1" noChangeArrowheads="1"/>
          </p:cNvPicPr>
          <p:nvPr/>
        </p:nvPicPr>
        <p:blipFill>
          <a:blip r:embed="rId10" cstate="screen">
            <a:extLst>
              <a:ext uri="{28A0092B-C50C-407E-A947-70E740481C1C}">
                <a14:useLocalDpi xmlns:a14="http://schemas.microsoft.com/office/drawing/2010/main"/>
              </a:ext>
            </a:extLst>
          </a:blip>
          <a:srcRect/>
          <a:stretch>
            <a:fillRect/>
          </a:stretch>
        </p:blipFill>
        <p:spPr bwMode="auto">
          <a:xfrm>
            <a:off x="6597972" y="4633298"/>
            <a:ext cx="2640387" cy="1480460"/>
          </a:xfrm>
          <a:prstGeom prst="rect">
            <a:avLst/>
          </a:prstGeom>
          <a:extLst>
            <a:ext uri="{909E8E84-426E-40DD-AFC4-6F175D3DCCD1}">
              <a14:hiddenFill xmlns:a14="http://schemas.microsoft.com/office/drawing/2010/main">
                <a:solidFill>
                  <a:srgbClr val="FFFFFF"/>
                </a:solidFill>
              </a14:hiddenFill>
            </a:ext>
          </a:extLst>
        </p:spPr>
      </p:pic>
      <p:grpSp>
        <p:nvGrpSpPr>
          <p:cNvPr id="40" name="Group 39">
            <a:extLst>
              <a:ext uri="{FF2B5EF4-FFF2-40B4-BE49-F238E27FC236}">
                <a16:creationId xmlns:a16="http://schemas.microsoft.com/office/drawing/2014/main" id="{92B585EE-0D16-B015-7B00-09E1211445B1}"/>
              </a:ext>
            </a:extLst>
          </p:cNvPr>
          <p:cNvGrpSpPr/>
          <p:nvPr/>
        </p:nvGrpSpPr>
        <p:grpSpPr>
          <a:xfrm>
            <a:off x="6596279" y="3009983"/>
            <a:ext cx="1650676" cy="1478554"/>
            <a:chOff x="6224584" y="1859976"/>
            <a:chExt cx="2498376" cy="2237861"/>
          </a:xfrm>
        </p:grpSpPr>
        <p:sp>
          <p:nvSpPr>
            <p:cNvPr id="41" name="Rectangle 40">
              <a:extLst>
                <a:ext uri="{FF2B5EF4-FFF2-40B4-BE49-F238E27FC236}">
                  <a16:creationId xmlns:a16="http://schemas.microsoft.com/office/drawing/2014/main" id="{1E386520-08E9-F869-F027-6AE11BDB17FD}"/>
                </a:ext>
              </a:extLst>
            </p:cNvPr>
            <p:cNvSpPr/>
            <p:nvPr/>
          </p:nvSpPr>
          <p:spPr>
            <a:xfrm>
              <a:off x="6745375" y="3465725"/>
              <a:ext cx="705487" cy="3108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42" name="Group 41">
              <a:extLst>
                <a:ext uri="{FF2B5EF4-FFF2-40B4-BE49-F238E27FC236}">
                  <a16:creationId xmlns:a16="http://schemas.microsoft.com/office/drawing/2014/main" id="{21C87125-F818-D78C-6D84-4045C7F878B2}"/>
                </a:ext>
              </a:extLst>
            </p:cNvPr>
            <p:cNvGrpSpPr/>
            <p:nvPr/>
          </p:nvGrpSpPr>
          <p:grpSpPr>
            <a:xfrm>
              <a:off x="6224584" y="1859976"/>
              <a:ext cx="2498376" cy="2237861"/>
              <a:chOff x="6224584" y="1859976"/>
              <a:chExt cx="2498376" cy="2237861"/>
            </a:xfrm>
          </p:grpSpPr>
          <p:pic>
            <p:nvPicPr>
              <p:cNvPr id="43" name="Picture 8" descr="w2">
                <a:extLst>
                  <a:ext uri="{FF2B5EF4-FFF2-40B4-BE49-F238E27FC236}">
                    <a16:creationId xmlns:a16="http://schemas.microsoft.com/office/drawing/2014/main" id="{5F5B7F9C-B712-8522-F202-3F5B72698870}"/>
                  </a:ext>
                </a:extLst>
              </p:cNvPr>
              <p:cNvPicPr>
                <a:picLocks noChangeAspect="1" noChangeArrowheads="1"/>
              </p:cNvPicPr>
              <p:nvPr/>
            </p:nvPicPr>
            <p:blipFill rotWithShape="1">
              <a:blip r:embed="rId11" cstate="screen">
                <a:extLst>
                  <a:ext uri="{28A0092B-C50C-407E-A947-70E740481C1C}">
                    <a14:useLocalDpi xmlns:a14="http://schemas.microsoft.com/office/drawing/2010/main"/>
                  </a:ext>
                </a:extLst>
              </a:blip>
              <a:srcRect/>
              <a:stretch/>
            </p:blipFill>
            <p:spPr bwMode="auto">
              <a:xfrm>
                <a:off x="6224584" y="1859976"/>
                <a:ext cx="2476079" cy="2237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 name="TextBox 46">
                <a:extLst>
                  <a:ext uri="{FF2B5EF4-FFF2-40B4-BE49-F238E27FC236}">
                    <a16:creationId xmlns:a16="http://schemas.microsoft.com/office/drawing/2014/main" id="{EFB0DBE5-CBFD-8103-A9AF-AE727328F556}"/>
                  </a:ext>
                </a:extLst>
              </p:cNvPr>
              <p:cNvSpPr txBox="1"/>
              <p:nvPr/>
            </p:nvSpPr>
            <p:spPr>
              <a:xfrm>
                <a:off x="8145058" y="3154748"/>
                <a:ext cx="577902" cy="169277"/>
              </a:xfrm>
              <a:prstGeom prst="rect">
                <a:avLst/>
              </a:prstGeom>
              <a:solidFill>
                <a:schemeClr val="bg1"/>
              </a:solidFill>
            </p:spPr>
            <p:txBody>
              <a:bodyPr wrap="square" l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Verdana" panose="020B0604030504040204" pitchFamily="34" charset="0"/>
                  </a:rPr>
                  <a:t>Estuary</a:t>
                </a:r>
              </a:p>
            </p:txBody>
          </p:sp>
        </p:grpSp>
      </p:grpSp>
      <p:pic>
        <p:nvPicPr>
          <p:cNvPr id="32" name="Picture 31" descr="A picture containing cake, birthday, indoor, decorated&#10;&#10;Description automatically generated">
            <a:extLst>
              <a:ext uri="{FF2B5EF4-FFF2-40B4-BE49-F238E27FC236}">
                <a16:creationId xmlns:a16="http://schemas.microsoft.com/office/drawing/2014/main" id="{171E2A58-C663-F0D1-CD17-6F59C2AAE1E3}"/>
              </a:ext>
            </a:extLst>
          </p:cNvPr>
          <p:cNvPicPr>
            <a:picLocks noChangeAspect="1"/>
          </p:cNvPicPr>
          <p:nvPr/>
        </p:nvPicPr>
        <p:blipFill>
          <a:blip r:embed="rId12" cstate="screen">
            <a:extLst>
              <a:ext uri="{28A0092B-C50C-407E-A947-70E740481C1C}">
                <a14:useLocalDpi xmlns:a14="http://schemas.microsoft.com/office/drawing/2010/main"/>
              </a:ext>
            </a:extLst>
          </a:blip>
          <a:stretch>
            <a:fillRect/>
          </a:stretch>
        </p:blipFill>
        <p:spPr>
          <a:xfrm>
            <a:off x="7338241" y="1836762"/>
            <a:ext cx="3270366" cy="4628050"/>
          </a:xfrm>
          <a:prstGeom prst="rect">
            <a:avLst/>
          </a:prstGeom>
          <a:ln w="3175">
            <a:noFill/>
          </a:ln>
        </p:spPr>
      </p:pic>
      <p:sp>
        <p:nvSpPr>
          <p:cNvPr id="57" name="Content Placeholder 4">
            <a:extLst>
              <a:ext uri="{FF2B5EF4-FFF2-40B4-BE49-F238E27FC236}">
                <a16:creationId xmlns:a16="http://schemas.microsoft.com/office/drawing/2014/main" id="{A6D68CAD-AE89-C7CE-0AE2-D20E6B90AA72}"/>
              </a:ext>
            </a:extLst>
          </p:cNvPr>
          <p:cNvSpPr txBox="1">
            <a:spLocks/>
          </p:cNvSpPr>
          <p:nvPr/>
        </p:nvSpPr>
        <p:spPr>
          <a:xfrm>
            <a:off x="10199550" y="350774"/>
            <a:ext cx="1933075" cy="1813830"/>
          </a:xfrm>
          <a:prstGeom prst="rect">
            <a:avLst/>
          </a:prstGeom>
          <a:solidFill>
            <a:schemeClr val="bg2">
              <a:alpha val="0"/>
            </a:schemeClr>
          </a:solidFill>
          <a:ln w="9525">
            <a:noFill/>
            <a:miter lim="800000"/>
            <a:headEnd/>
            <a:tailEnd/>
          </a:ln>
          <a:effectLst/>
        </p:spPr>
        <p:txBody>
          <a:bodyPr vert="horz" wrap="square" lIns="91440" tIns="91440" rIns="91440" bIns="45720" numCol="1" rtlCol="0" anchor="t"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80000"/>
              </a:lnSpc>
            </a:pPr>
            <a:r>
              <a:rPr lang="en-US" sz="1400" dirty="0">
                <a:solidFill>
                  <a:srgbClr val="1294F5"/>
                </a:solidFill>
              </a:rPr>
              <a:t>Temperature</a:t>
            </a:r>
          </a:p>
          <a:p>
            <a:pPr>
              <a:lnSpc>
                <a:spcPct val="80000"/>
              </a:lnSpc>
            </a:pPr>
            <a:r>
              <a:rPr lang="en-US" sz="1400" dirty="0">
                <a:solidFill>
                  <a:srgbClr val="1294F5"/>
                </a:solidFill>
              </a:rPr>
              <a:t>Nutrients</a:t>
            </a:r>
          </a:p>
          <a:p>
            <a:pPr>
              <a:lnSpc>
                <a:spcPct val="80000"/>
              </a:lnSpc>
            </a:pPr>
            <a:r>
              <a:rPr lang="en-US" sz="1400" dirty="0">
                <a:solidFill>
                  <a:srgbClr val="1294F5"/>
                </a:solidFill>
              </a:rPr>
              <a:t>Dissolved Oxygen</a:t>
            </a:r>
          </a:p>
          <a:p>
            <a:pPr>
              <a:lnSpc>
                <a:spcPct val="80000"/>
              </a:lnSpc>
            </a:pPr>
            <a:r>
              <a:rPr lang="en-US" sz="1400" dirty="0">
                <a:solidFill>
                  <a:srgbClr val="1294F5"/>
                </a:solidFill>
              </a:rPr>
              <a:t>Algae</a:t>
            </a:r>
          </a:p>
          <a:p>
            <a:pPr>
              <a:lnSpc>
                <a:spcPct val="80000"/>
              </a:lnSpc>
            </a:pPr>
            <a:r>
              <a:rPr lang="en-US" sz="1400" dirty="0">
                <a:solidFill>
                  <a:srgbClr val="1294F5"/>
                </a:solidFill>
              </a:rPr>
              <a:t>Metals</a:t>
            </a:r>
          </a:p>
          <a:p>
            <a:pPr>
              <a:lnSpc>
                <a:spcPct val="80000"/>
              </a:lnSpc>
            </a:pPr>
            <a:r>
              <a:rPr lang="en-US" sz="1400" dirty="0">
                <a:solidFill>
                  <a:srgbClr val="1294F5"/>
                </a:solidFill>
              </a:rPr>
              <a:t>Contaminants</a:t>
            </a:r>
          </a:p>
        </p:txBody>
      </p:sp>
      <p:sp>
        <p:nvSpPr>
          <p:cNvPr id="3" name="TextBox 2">
            <a:extLst>
              <a:ext uri="{FF2B5EF4-FFF2-40B4-BE49-F238E27FC236}">
                <a16:creationId xmlns:a16="http://schemas.microsoft.com/office/drawing/2014/main" id="{1606453A-DC97-4DD6-6BAD-3FAB6C74AAF3}"/>
              </a:ext>
            </a:extLst>
          </p:cNvPr>
          <p:cNvSpPr txBox="1"/>
          <p:nvPr/>
        </p:nvSpPr>
        <p:spPr>
          <a:xfrm>
            <a:off x="497654" y="6007994"/>
            <a:ext cx="2889490" cy="276999"/>
          </a:xfrm>
          <a:prstGeom prst="rect">
            <a:avLst/>
          </a:prstGeom>
          <a:noFill/>
          <a:ln w="3175">
            <a:solidFill>
              <a:schemeClr val="bg1">
                <a:lumMod val="75000"/>
              </a:schemeClr>
            </a:solidFill>
          </a:ln>
        </p:spPr>
        <p:txBody>
          <a:bodyPr wrap="square" rtlCol="0">
            <a:spAutoFit/>
          </a:bodyPr>
          <a:lstStyle/>
          <a:p>
            <a:pPr algn="ctr"/>
            <a:r>
              <a:rPr lang="en-US" sz="1200" dirty="0"/>
              <a:t>Key:</a:t>
            </a:r>
            <a:r>
              <a:rPr lang="en-US" sz="1200" dirty="0">
                <a:solidFill>
                  <a:srgbClr val="92D050"/>
                </a:solidFill>
              </a:rPr>
              <a:t> ERDC-EL </a:t>
            </a:r>
            <a:r>
              <a:rPr lang="en-US" sz="1200" dirty="0"/>
              <a:t>–</a:t>
            </a:r>
            <a:r>
              <a:rPr lang="en-US" sz="1200" dirty="0">
                <a:solidFill>
                  <a:srgbClr val="92D050"/>
                </a:solidFill>
              </a:rPr>
              <a:t> </a:t>
            </a:r>
            <a:r>
              <a:rPr lang="en-US" sz="1200" dirty="0">
                <a:solidFill>
                  <a:srgbClr val="00B0F0"/>
                </a:solidFill>
              </a:rPr>
              <a:t>ERDC-CHL </a:t>
            </a:r>
            <a:r>
              <a:rPr lang="en-US" sz="1200" dirty="0"/>
              <a:t>–</a:t>
            </a:r>
            <a:r>
              <a:rPr lang="en-US" sz="1200" dirty="0">
                <a:solidFill>
                  <a:srgbClr val="00B0F0"/>
                </a:solidFill>
              </a:rPr>
              <a:t> </a:t>
            </a:r>
            <a:r>
              <a:rPr lang="en-US" sz="1200" dirty="0">
                <a:solidFill>
                  <a:schemeClr val="accent4"/>
                </a:solidFill>
              </a:rPr>
              <a:t>HEC</a:t>
            </a:r>
          </a:p>
        </p:txBody>
      </p:sp>
    </p:spTree>
    <p:extLst>
      <p:ext uri="{BB962C8B-B14F-4D97-AF65-F5344CB8AC3E}">
        <p14:creationId xmlns:p14="http://schemas.microsoft.com/office/powerpoint/2010/main" val="3180955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6" name="Google Shape;564;p26">
            <a:extLst>
              <a:ext uri="{FF2B5EF4-FFF2-40B4-BE49-F238E27FC236}">
                <a16:creationId xmlns:a16="http://schemas.microsoft.com/office/drawing/2014/main" id="{099530DC-599E-C9FE-1A56-239229E6967E}"/>
              </a:ext>
            </a:extLst>
          </p:cNvPr>
          <p:cNvSpPr txBox="1">
            <a:spLocks noGrp="1"/>
          </p:cNvSpPr>
          <p:nvPr>
            <p:ph type="title"/>
          </p:nvPr>
        </p:nvSpPr>
        <p:spPr>
          <a:xfrm>
            <a:off x="214944" y="266108"/>
            <a:ext cx="11737925" cy="461624"/>
          </a:xfrm>
          <a:prstGeom prst="rect">
            <a:avLst/>
          </a:prstGeo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rgbClr val="00B050"/>
                </a:solidFill>
                <a:latin typeface="Arial" pitchFamily="34" charset="0"/>
                <a:ea typeface="+mn-ea"/>
                <a:cs typeface="+mn-cs"/>
              </a:rPr>
              <a:t>ClearWater: Next Generation Integrated Water Quality Modeling</a:t>
            </a:r>
            <a:endParaRPr sz="2400" kern="1200" dirty="0">
              <a:solidFill>
                <a:srgbClr val="00B050"/>
              </a:solidFill>
              <a:latin typeface="Arial" pitchFamily="34" charset="0"/>
              <a:ea typeface="+mn-ea"/>
              <a:cs typeface="+mn-cs"/>
            </a:endParaRPr>
          </a:p>
        </p:txBody>
      </p:sp>
      <p:sp>
        <p:nvSpPr>
          <p:cNvPr id="2" name="Content Placeholder 4">
            <a:extLst>
              <a:ext uri="{FF2B5EF4-FFF2-40B4-BE49-F238E27FC236}">
                <a16:creationId xmlns:a16="http://schemas.microsoft.com/office/drawing/2014/main" id="{BF824CD8-AA63-2D60-8465-EE34402B3624}"/>
              </a:ext>
            </a:extLst>
          </p:cNvPr>
          <p:cNvSpPr txBox="1">
            <a:spLocks/>
          </p:cNvSpPr>
          <p:nvPr/>
        </p:nvSpPr>
        <p:spPr>
          <a:xfrm>
            <a:off x="264888" y="914908"/>
            <a:ext cx="8451374" cy="4903907"/>
          </a:xfrm>
          <a:prstGeom prst="rect">
            <a:avLst/>
          </a:prstGeom>
          <a:solidFill>
            <a:schemeClr val="bg2">
              <a:alpha val="0"/>
            </a:schemeClr>
          </a:solidFill>
          <a:ln w="9525">
            <a:noFill/>
            <a:miter lim="800000"/>
            <a:headEnd/>
            <a:tailEnd/>
          </a:ln>
          <a:effectLst/>
        </p:spPr>
        <p:txBody>
          <a:bodyPr spcFirstLastPara="1" vert="horz" wrap="square" lIns="91440" tIns="91440" rIns="91440" bIns="45720" numCol="1" anchor="t" anchorCtr="0" compatLnSpc="1">
            <a:prstTxWarp prst="textNoShape">
              <a:avLst/>
            </a:prstTxWarp>
            <a:spAutoFit/>
          </a:bodyPr>
          <a:lstStyle>
            <a:defPPr marR="0" lvl="0" algn="l" rtl="0">
              <a:lnSpc>
                <a:spcPct val="100000"/>
              </a:lnSpc>
              <a:spcBef>
                <a:spcPts val="0"/>
              </a:spcBef>
              <a:spcAft>
                <a:spcPts val="0"/>
              </a:spcAft>
            </a:defPPr>
            <a:lvl1pPr marL="457200" marR="0" lvl="0" indent="-228600" algn="l" rtl="0">
              <a:lnSpc>
                <a:spcPct val="100000"/>
              </a:lnSpc>
              <a:spcBef>
                <a:spcPts val="225"/>
              </a:spcBef>
              <a:spcAft>
                <a:spcPts val="0"/>
              </a:spcAft>
              <a:buClr>
                <a:srgbClr val="FF0000"/>
              </a:buClr>
              <a:buSzPts val="1800"/>
              <a:buFont typeface="Noto Sans Symbols"/>
              <a:buNone/>
              <a:defRPr sz="1800" b="1" i="0" u="none" strike="noStrike" cap="none">
                <a:solidFill>
                  <a:srgbClr val="3F3F3F"/>
                </a:solidFill>
                <a:latin typeface="Arial"/>
                <a:ea typeface="Arial"/>
                <a:cs typeface="Arial"/>
                <a:sym typeface="Arial"/>
              </a:defRPr>
            </a:lvl1pPr>
            <a:lvl2pPr marL="914400" marR="0" lvl="1" indent="-342900" algn="l" rtl="0">
              <a:lnSpc>
                <a:spcPct val="100000"/>
              </a:lnSpc>
              <a:spcBef>
                <a:spcPts val="225"/>
              </a:spcBef>
              <a:spcAft>
                <a:spcPts val="0"/>
              </a:spcAft>
              <a:buClr>
                <a:srgbClr val="FF0000"/>
              </a:buClr>
              <a:buSzPts val="1800"/>
              <a:buFont typeface="Arial"/>
              <a:buChar char="•"/>
              <a:defRPr sz="1800" b="1" i="0" u="none" strike="noStrike" cap="none">
                <a:solidFill>
                  <a:srgbClr val="3F3F3F"/>
                </a:solidFill>
                <a:latin typeface="Arial"/>
                <a:ea typeface="Arial"/>
                <a:cs typeface="Arial"/>
                <a:sym typeface="Arial"/>
              </a:defRPr>
            </a:lvl2pPr>
            <a:lvl3pPr marL="1371600" marR="0" lvl="2" indent="-295275" algn="l" rtl="0">
              <a:lnSpc>
                <a:spcPct val="100000"/>
              </a:lnSpc>
              <a:spcBef>
                <a:spcPts val="225"/>
              </a:spcBef>
              <a:spcAft>
                <a:spcPts val="0"/>
              </a:spcAft>
              <a:buClr>
                <a:srgbClr val="FF0000"/>
              </a:buClr>
              <a:buSzPts val="1050"/>
              <a:buFont typeface="Arial"/>
              <a:buChar char="►"/>
              <a:defRPr sz="1500" b="1" i="0" u="none" strike="noStrike" cap="none">
                <a:solidFill>
                  <a:srgbClr val="3F3F3F"/>
                </a:solidFill>
                <a:latin typeface="Arial"/>
                <a:ea typeface="Arial"/>
                <a:cs typeface="Arial"/>
                <a:sym typeface="Arial"/>
              </a:defRPr>
            </a:lvl3pPr>
            <a:lvl4pPr marL="1828800" marR="0" lvl="3" indent="-323850" algn="l" rtl="0">
              <a:lnSpc>
                <a:spcPct val="100000"/>
              </a:lnSpc>
              <a:spcBef>
                <a:spcPts val="225"/>
              </a:spcBef>
              <a:spcAft>
                <a:spcPts val="0"/>
              </a:spcAft>
              <a:buClr>
                <a:srgbClr val="3F3F3F"/>
              </a:buClr>
              <a:buSzPts val="1500"/>
              <a:buFont typeface="Arial"/>
              <a:buChar char="–"/>
              <a:defRPr sz="1500" b="1" i="0" u="none" strike="noStrike" cap="none">
                <a:solidFill>
                  <a:srgbClr val="3F3F3F"/>
                </a:solidFill>
                <a:latin typeface="Arial"/>
                <a:ea typeface="Arial"/>
                <a:cs typeface="Arial"/>
                <a:sym typeface="Arial"/>
              </a:defRPr>
            </a:lvl4pPr>
            <a:lvl5pPr marL="2286000" marR="0" lvl="4" indent="-323850" algn="l" rtl="0">
              <a:lnSpc>
                <a:spcPct val="100000"/>
              </a:lnSpc>
              <a:spcBef>
                <a:spcPts val="225"/>
              </a:spcBef>
              <a:spcAft>
                <a:spcPts val="0"/>
              </a:spcAft>
              <a:buClr>
                <a:srgbClr val="3F3F3F"/>
              </a:buClr>
              <a:buSzPts val="1500"/>
              <a:buFont typeface="Arial"/>
              <a:buChar char="»"/>
              <a:defRPr sz="1500" b="1" i="0" u="none" strike="noStrike" cap="none">
                <a:solidFill>
                  <a:srgbClr val="3F3F3F"/>
                </a:solidFill>
                <a:latin typeface="Arial"/>
                <a:ea typeface="Arial"/>
                <a:cs typeface="Arial"/>
                <a:sym typeface="Arial"/>
              </a:defRPr>
            </a:lvl5pPr>
            <a:lvl6pPr marL="2743200" marR="0" lvl="5"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6pPr>
            <a:lvl7pPr marL="3200400" marR="0" lvl="6"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7pPr>
            <a:lvl8pPr marL="3657600" marR="0" lvl="7"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8pPr>
            <a:lvl9pPr marL="4114800" marR="0" lvl="8"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9pPr>
          </a:lstStyle>
          <a:p>
            <a:pPr marL="415925" indent="-285750">
              <a:buClrTx/>
              <a:buFont typeface="Arial" panose="020B0604020202020204" pitchFamily="34" charset="0"/>
              <a:buChar char="•"/>
            </a:pPr>
            <a:r>
              <a:rPr lang="en-US" sz="1600" b="0" kern="0" dirty="0">
                <a:solidFill>
                  <a:srgbClr val="00B0F0"/>
                </a:solidFill>
                <a:latin typeface="Calibri" panose="020F0502020204030204" pitchFamily="34" charset="0"/>
                <a:cs typeface="Calibri" panose="020F0502020204030204" pitchFamily="34" charset="0"/>
              </a:rPr>
              <a:t>ClearWater: C</a:t>
            </a:r>
            <a:r>
              <a:rPr lang="en-US" sz="1600" b="0" kern="0" dirty="0">
                <a:latin typeface="Calibri" panose="020F0502020204030204" pitchFamily="34" charset="0"/>
                <a:cs typeface="Calibri" panose="020F0502020204030204" pitchFamily="34" charset="0"/>
              </a:rPr>
              <a:t>orps </a:t>
            </a:r>
            <a:r>
              <a:rPr lang="en-US" sz="1600" b="0" kern="0" dirty="0">
                <a:solidFill>
                  <a:srgbClr val="00B0F0"/>
                </a:solidFill>
                <a:latin typeface="Calibri" panose="020F0502020204030204" pitchFamily="34" charset="0"/>
                <a:cs typeface="Calibri" panose="020F0502020204030204" pitchFamily="34" charset="0"/>
              </a:rPr>
              <a:t>L</a:t>
            </a:r>
            <a:r>
              <a:rPr lang="en-US" sz="1600" b="0" kern="0" dirty="0">
                <a:latin typeface="Calibri" panose="020F0502020204030204" pitchFamily="34" charset="0"/>
                <a:cs typeface="Calibri" panose="020F0502020204030204" pitchFamily="34" charset="0"/>
              </a:rPr>
              <a:t>ibrary for </a:t>
            </a:r>
            <a:r>
              <a:rPr lang="en-US" sz="1600" b="0" kern="0" dirty="0">
                <a:solidFill>
                  <a:srgbClr val="00B0F0"/>
                </a:solidFill>
                <a:latin typeface="Calibri" panose="020F0502020204030204" pitchFamily="34" charset="0"/>
                <a:cs typeface="Calibri" panose="020F0502020204030204" pitchFamily="34" charset="0"/>
              </a:rPr>
              <a:t>E</a:t>
            </a:r>
            <a:r>
              <a:rPr lang="en-US" sz="1600" b="0" kern="0" dirty="0">
                <a:latin typeface="Calibri" panose="020F0502020204030204" pitchFamily="34" charset="0"/>
                <a:cs typeface="Calibri" panose="020F0502020204030204" pitchFamily="34" charset="0"/>
              </a:rPr>
              <a:t>nvironmental </a:t>
            </a:r>
            <a:r>
              <a:rPr lang="en-US" sz="1600" b="0" kern="0" dirty="0">
                <a:solidFill>
                  <a:srgbClr val="00B0F0"/>
                </a:solidFill>
                <a:latin typeface="Calibri" panose="020F0502020204030204" pitchFamily="34" charset="0"/>
                <a:cs typeface="Calibri" panose="020F0502020204030204" pitchFamily="34" charset="0"/>
              </a:rPr>
              <a:t>A</a:t>
            </a:r>
            <a:r>
              <a:rPr lang="en-US" sz="1600" b="0" kern="0" dirty="0">
                <a:latin typeface="Calibri" panose="020F0502020204030204" pitchFamily="34" charset="0"/>
                <a:cs typeface="Calibri" panose="020F0502020204030204" pitchFamily="34" charset="0"/>
              </a:rPr>
              <a:t>nalysis and </a:t>
            </a:r>
            <a:r>
              <a:rPr lang="en-US" sz="1600" b="0" kern="0" dirty="0">
                <a:solidFill>
                  <a:srgbClr val="00B0F0"/>
                </a:solidFill>
                <a:latin typeface="Calibri" panose="020F0502020204030204" pitchFamily="34" charset="0"/>
                <a:cs typeface="Calibri" panose="020F0502020204030204" pitchFamily="34" charset="0"/>
              </a:rPr>
              <a:t>R</a:t>
            </a:r>
            <a:r>
              <a:rPr lang="en-US" sz="1600" b="0" kern="0" dirty="0">
                <a:latin typeface="Calibri" panose="020F0502020204030204" pitchFamily="34" charset="0"/>
                <a:cs typeface="Calibri" panose="020F0502020204030204" pitchFamily="34" charset="0"/>
              </a:rPr>
              <a:t>estoration of </a:t>
            </a:r>
            <a:r>
              <a:rPr lang="en-US" sz="1600" b="0" kern="0" dirty="0">
                <a:solidFill>
                  <a:srgbClr val="00B0F0"/>
                </a:solidFill>
                <a:latin typeface="Calibri" panose="020F0502020204030204" pitchFamily="34" charset="0"/>
                <a:cs typeface="Calibri" panose="020F0502020204030204" pitchFamily="34" charset="0"/>
              </a:rPr>
              <a:t>Water</a:t>
            </a:r>
            <a:r>
              <a:rPr lang="en-US" sz="1600" b="0" kern="0" dirty="0">
                <a:latin typeface="Calibri" panose="020F0502020204030204" pitchFamily="34" charset="0"/>
                <a:cs typeface="Calibri" panose="020F0502020204030204" pitchFamily="34" charset="0"/>
              </a:rPr>
              <a:t>sheds</a:t>
            </a:r>
          </a:p>
          <a:p>
            <a:pPr marL="415925"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Purpose: Link environmental models with existing water resources models that simulate runoff, rivers, and reservoir hydraulics and hydrology</a:t>
            </a:r>
          </a:p>
          <a:p>
            <a:pPr marL="415925"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ClearWater provides environmental simulation capabilities that are designed to leverage existing water resources models.</a:t>
            </a:r>
          </a:p>
          <a:p>
            <a:pPr marL="873125" lvl="1"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The ClearWater water quality modules simulate constituent kinetics, heat budget processes, and vegetation growth cycles. Capabilities include:</a:t>
            </a:r>
          </a:p>
          <a:p>
            <a:pPr marL="1100138" lvl="2"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NSM: Nitrogen, phosphorus, and carbon cycling; dissolved oxygen, algae, etc.</a:t>
            </a:r>
          </a:p>
          <a:p>
            <a:pPr marL="1100138" lvl="2"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TSM: Temperature (heat budget)</a:t>
            </a:r>
          </a:p>
          <a:p>
            <a:pPr marL="1100138" lvl="2"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GSM: General Constituents</a:t>
            </a:r>
          </a:p>
          <a:p>
            <a:pPr marL="1100138" lvl="2"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CSM: Organic and inorganic contaminants</a:t>
            </a:r>
          </a:p>
          <a:p>
            <a:pPr marL="1100138" lvl="2"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MSM: Mercury</a:t>
            </a:r>
          </a:p>
          <a:p>
            <a:pPr marL="415925"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ClearWater contains legacy modules written in Fortran and C++ and next-generation modules written in Python (NSM and TSM)</a:t>
            </a:r>
          </a:p>
          <a:p>
            <a:pPr marL="873125" lvl="1"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Engine computes the transport (advection and diffusion) of heat and constituent mass across the watershed</a:t>
            </a:r>
          </a:p>
          <a:p>
            <a:pPr marL="873125" lvl="1"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Data visualization capabilities</a:t>
            </a:r>
          </a:p>
          <a:p>
            <a:pPr marL="873125" lvl="1"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Framework to integrate multiple models.</a:t>
            </a:r>
          </a:p>
        </p:txBody>
      </p:sp>
      <p:pic>
        <p:nvPicPr>
          <p:cNvPr id="3" name="Picture 2" descr="A river flowing through a forest&#10;&#10;Description automatically generated with low confidence">
            <a:extLst>
              <a:ext uri="{FF2B5EF4-FFF2-40B4-BE49-F238E27FC236}">
                <a16:creationId xmlns:a16="http://schemas.microsoft.com/office/drawing/2014/main" id="{8387343B-5F74-1541-2150-7F07C8AAD93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036856" y="4231714"/>
            <a:ext cx="2698494" cy="2025308"/>
          </a:xfrm>
          <a:prstGeom prst="rect">
            <a:avLst/>
          </a:prstGeom>
          <a:ln w="38100">
            <a:solidFill>
              <a:schemeClr val="bg1">
                <a:alpha val="50000"/>
              </a:schemeClr>
            </a:solidFill>
          </a:ln>
        </p:spPr>
      </p:pic>
      <p:pic>
        <p:nvPicPr>
          <p:cNvPr id="5" name="Picture 4" descr="A picture containing grass, outdoor, cloud, tree&#10;&#10;Description automatically generated">
            <a:extLst>
              <a:ext uri="{FF2B5EF4-FFF2-40B4-BE49-F238E27FC236}">
                <a16:creationId xmlns:a16="http://schemas.microsoft.com/office/drawing/2014/main" id="{C7072D46-A176-FE7F-AF93-D01132F044DE}"/>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030616" y="725954"/>
            <a:ext cx="2708694" cy="1524092"/>
          </a:xfrm>
          <a:prstGeom prst="rect">
            <a:avLst/>
          </a:prstGeom>
          <a:ln w="38100">
            <a:solidFill>
              <a:schemeClr val="bg1">
                <a:alpha val="50000"/>
              </a:schemeClr>
            </a:solidFill>
          </a:ln>
        </p:spPr>
      </p:pic>
      <p:sp>
        <p:nvSpPr>
          <p:cNvPr id="7" name="TextBox 6">
            <a:extLst>
              <a:ext uri="{FF2B5EF4-FFF2-40B4-BE49-F238E27FC236}">
                <a16:creationId xmlns:a16="http://schemas.microsoft.com/office/drawing/2014/main" id="{391B1779-9164-CC21-FB04-8E612AC21551}"/>
              </a:ext>
            </a:extLst>
          </p:cNvPr>
          <p:cNvSpPr txBox="1"/>
          <p:nvPr/>
        </p:nvSpPr>
        <p:spPr>
          <a:xfrm rot="16200000">
            <a:off x="8267729" y="1281008"/>
            <a:ext cx="1245135" cy="338554"/>
          </a:xfrm>
          <a:prstGeom prst="rect">
            <a:avLst/>
          </a:prstGeom>
          <a:noFill/>
        </p:spPr>
        <p:txBody>
          <a:bodyPr wrap="square" rtlCol="0">
            <a:spAutoFit/>
          </a:bodyPr>
          <a:lstStyle/>
          <a:p>
            <a:pPr algn="ctr"/>
            <a:r>
              <a:rPr lang="en-US" sz="1600">
                <a:latin typeface="Calibri" panose="020F0502020204030204" pitchFamily="34" charset="0"/>
                <a:cs typeface="Calibri" panose="020F0502020204030204" pitchFamily="34" charset="0"/>
              </a:rPr>
              <a:t>Runoff</a:t>
            </a:r>
          </a:p>
        </p:txBody>
      </p:sp>
      <p:sp>
        <p:nvSpPr>
          <p:cNvPr id="14" name="TextBox 13">
            <a:extLst>
              <a:ext uri="{FF2B5EF4-FFF2-40B4-BE49-F238E27FC236}">
                <a16:creationId xmlns:a16="http://schemas.microsoft.com/office/drawing/2014/main" id="{99F739CA-CC10-6723-DE2B-B6F31EE983EF}"/>
              </a:ext>
            </a:extLst>
          </p:cNvPr>
          <p:cNvSpPr txBox="1"/>
          <p:nvPr/>
        </p:nvSpPr>
        <p:spPr>
          <a:xfrm rot="16200000">
            <a:off x="8267728" y="3037378"/>
            <a:ext cx="1245135" cy="338554"/>
          </a:xfrm>
          <a:prstGeom prst="rect">
            <a:avLst/>
          </a:prstGeom>
          <a:noFill/>
        </p:spPr>
        <p:txBody>
          <a:bodyPr wrap="square" rtlCol="0">
            <a:spAutoFit/>
          </a:bodyPr>
          <a:lstStyle/>
          <a:p>
            <a:pPr algn="ctr"/>
            <a:r>
              <a:rPr lang="en-US" sz="1600">
                <a:latin typeface="Calibri" panose="020F0502020204030204" pitchFamily="34" charset="0"/>
                <a:cs typeface="Calibri" panose="020F0502020204030204" pitchFamily="34" charset="0"/>
              </a:rPr>
              <a:t>Reservoirs</a:t>
            </a:r>
          </a:p>
        </p:txBody>
      </p:sp>
      <p:sp>
        <p:nvSpPr>
          <p:cNvPr id="15" name="TextBox 14">
            <a:extLst>
              <a:ext uri="{FF2B5EF4-FFF2-40B4-BE49-F238E27FC236}">
                <a16:creationId xmlns:a16="http://schemas.microsoft.com/office/drawing/2014/main" id="{54E53EEC-AB95-9677-04FA-4647A4833916}"/>
              </a:ext>
            </a:extLst>
          </p:cNvPr>
          <p:cNvSpPr txBox="1"/>
          <p:nvPr/>
        </p:nvSpPr>
        <p:spPr>
          <a:xfrm rot="16200000">
            <a:off x="8267728" y="5100600"/>
            <a:ext cx="1245135" cy="338554"/>
          </a:xfrm>
          <a:prstGeom prst="rect">
            <a:avLst/>
          </a:prstGeom>
          <a:noFill/>
        </p:spPr>
        <p:txBody>
          <a:bodyPr wrap="square" rtlCol="0">
            <a:spAutoFit/>
          </a:bodyPr>
          <a:lstStyle/>
          <a:p>
            <a:pPr algn="ctr"/>
            <a:r>
              <a:rPr lang="en-US" sz="1600">
                <a:latin typeface="Calibri" panose="020F0502020204030204" pitchFamily="34" charset="0"/>
                <a:cs typeface="Calibri" panose="020F0502020204030204" pitchFamily="34" charset="0"/>
              </a:rPr>
              <a:t>Rivers</a:t>
            </a:r>
          </a:p>
        </p:txBody>
      </p:sp>
      <p:pic>
        <p:nvPicPr>
          <p:cNvPr id="16" name="Picture 15" descr="A picture containing outdoor, water, mountain, water resources&#10;&#10;Description automatically generated">
            <a:extLst>
              <a:ext uri="{FF2B5EF4-FFF2-40B4-BE49-F238E27FC236}">
                <a16:creationId xmlns:a16="http://schemas.microsoft.com/office/drawing/2014/main" id="{3D27DEEB-0386-C7A6-C6E3-B17738F2BD3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9029518" y="2204385"/>
            <a:ext cx="2705035" cy="2025309"/>
          </a:xfrm>
          <a:prstGeom prst="rect">
            <a:avLst/>
          </a:prstGeom>
          <a:ln w="38100">
            <a:solidFill>
              <a:schemeClr val="bg1">
                <a:alpha val="50000"/>
              </a:schemeClr>
            </a:solidFill>
          </a:ln>
        </p:spPr>
      </p:pic>
    </p:spTree>
    <p:extLst>
      <p:ext uri="{BB962C8B-B14F-4D97-AF65-F5344CB8AC3E}">
        <p14:creationId xmlns:p14="http://schemas.microsoft.com/office/powerpoint/2010/main" val="4148865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5FDC02-04DF-8440-8780-7C043F05437C}"/>
              </a:ext>
            </a:extLst>
          </p:cNvPr>
          <p:cNvSpPr>
            <a:spLocks noGrp="1"/>
          </p:cNvSpPr>
          <p:nvPr>
            <p:ph type="title"/>
          </p:nvPr>
        </p:nvSpPr>
        <p:spPr>
          <a:xfrm>
            <a:off x="207818" y="262613"/>
            <a:ext cx="11734799" cy="494467"/>
          </a:xfr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rgbClr val="00B050"/>
                </a:solidFill>
                <a:latin typeface="Arial" pitchFamily="34" charset="0"/>
                <a:ea typeface="+mn-ea"/>
                <a:cs typeface="+mn-cs"/>
              </a:rPr>
              <a:t>ClearWater-Riverine</a:t>
            </a:r>
          </a:p>
        </p:txBody>
      </p:sp>
      <p:sp>
        <p:nvSpPr>
          <p:cNvPr id="3" name="Content Placeholder 2">
            <a:extLst>
              <a:ext uri="{FF2B5EF4-FFF2-40B4-BE49-F238E27FC236}">
                <a16:creationId xmlns:a16="http://schemas.microsoft.com/office/drawing/2014/main" id="{340E4FB4-F31A-594C-BADF-F2F2E98ED877}"/>
              </a:ext>
            </a:extLst>
          </p:cNvPr>
          <p:cNvSpPr>
            <a:spLocks noGrp="1"/>
          </p:cNvSpPr>
          <p:nvPr>
            <p:ph sz="half" idx="1"/>
          </p:nvPr>
        </p:nvSpPr>
        <p:spPr>
          <a:xfrm>
            <a:off x="374074" y="757080"/>
            <a:ext cx="8176159" cy="5408193"/>
          </a:xfrm>
          <a:noFill/>
          <a:ln>
            <a:noFill/>
          </a:ln>
        </p:spPr>
        <p:txBody>
          <a:bodyPr spcFirstLastPara="1" vert="horz" wrap="square" lIns="91440" tIns="45720" rIns="91440" bIns="45720" rtlCol="0" anchor="t" anchorCtr="0">
            <a:noAutofit/>
          </a:bodyPr>
          <a:lstStyle/>
          <a:p>
            <a:pPr marL="228600" indent="-228600">
              <a:lnSpc>
                <a:spcPct val="130000"/>
              </a:lnSpc>
              <a:spcBef>
                <a:spcPts val="0"/>
              </a:spcBef>
              <a:buClr>
                <a:srgbClr val="000000"/>
              </a:buClr>
              <a:buFont typeface="Arial" panose="020B0604020202020204" pitchFamily="34" charset="0"/>
              <a:buChar char="•"/>
            </a:pPr>
            <a:r>
              <a:rPr lang="en-US" sz="1800" b="0" dirty="0">
                <a:solidFill>
                  <a:schemeClr val="tx1"/>
                </a:solidFill>
                <a:latin typeface="Calibri" panose="020F0502020204030204" pitchFamily="34" charset="0"/>
                <a:cs typeface="Calibri" panose="020F0502020204030204" pitchFamily="34" charset="0"/>
              </a:rPr>
              <a:t>Clearwater-Riverine simulates temperature and advanced nutrient cycling in branching river systems and floodplains, incorporating hydrodynamic, water quality, and meteorologic inputs from multiple data sources and models.</a:t>
            </a:r>
          </a:p>
          <a:p>
            <a:pPr marL="685800" lvl="1" indent="-228600">
              <a:lnSpc>
                <a:spcPct val="130000"/>
              </a:lnSpc>
              <a:spcBef>
                <a:spcPts val="0"/>
              </a:spcBef>
              <a:buClr>
                <a:srgbClr val="000000"/>
              </a:buClr>
              <a:buFont typeface="Arial" panose="020B0604020202020204" pitchFamily="34" charset="0"/>
              <a:buChar char="•"/>
            </a:pPr>
            <a:r>
              <a:rPr lang="en-US" b="0" u="sng" dirty="0">
                <a:solidFill>
                  <a:schemeClr val="tx1"/>
                </a:solidFill>
                <a:latin typeface="Calibri" panose="020F0502020204030204" pitchFamily="34" charset="0"/>
                <a:cs typeface="Calibri" panose="020F0502020204030204" pitchFamily="34" charset="0"/>
              </a:rPr>
              <a:t>Flows</a:t>
            </a:r>
            <a:r>
              <a:rPr lang="en-US" b="0" dirty="0">
                <a:solidFill>
                  <a:schemeClr val="tx1"/>
                </a:solidFill>
                <a:latin typeface="Calibri" panose="020F0502020204030204" pitchFamily="34" charset="0"/>
                <a:cs typeface="Calibri" panose="020F0502020204030204" pitchFamily="34" charset="0"/>
              </a:rPr>
              <a:t>: The model grid, volumetric flow, velocities, depths, diffusivity, etc. are provided by existing 2D water resources models.</a:t>
            </a:r>
          </a:p>
          <a:p>
            <a:pPr marL="1143000" lvl="2" indent="-228600">
              <a:lnSpc>
                <a:spcPct val="130000"/>
              </a:lnSpc>
              <a:spcBef>
                <a:spcPts val="0"/>
              </a:spcBef>
              <a:buClr>
                <a:srgbClr val="000000"/>
              </a:buClr>
              <a:buFont typeface="Arial" panose="020B0604020202020204" pitchFamily="34" charset="0"/>
              <a:buChar char="•"/>
            </a:pPr>
            <a:r>
              <a:rPr lang="en-US" sz="1800" b="0" dirty="0">
                <a:solidFill>
                  <a:schemeClr val="tx1"/>
                </a:solidFill>
                <a:latin typeface="Calibri" panose="020F0502020204030204" pitchFamily="34" charset="0"/>
                <a:cs typeface="Calibri" panose="020F0502020204030204" pitchFamily="34" charset="0"/>
              </a:rPr>
              <a:t>HEC-RAS (2D)</a:t>
            </a:r>
          </a:p>
          <a:p>
            <a:pPr marL="1143000" lvl="2" indent="-228600">
              <a:lnSpc>
                <a:spcPct val="130000"/>
              </a:lnSpc>
              <a:spcBef>
                <a:spcPts val="0"/>
              </a:spcBef>
              <a:buClr>
                <a:srgbClr val="000000"/>
              </a:buClr>
              <a:buFont typeface="Arial" panose="020B0604020202020204" pitchFamily="34" charset="0"/>
              <a:buChar char="•"/>
            </a:pPr>
            <a:r>
              <a:rPr lang="en-US" sz="1800" b="0" dirty="0">
                <a:solidFill>
                  <a:schemeClr val="tx1"/>
                </a:solidFill>
                <a:latin typeface="Calibri" panose="020F0502020204030204" pitchFamily="34" charset="0"/>
                <a:cs typeface="Calibri" panose="020F0502020204030204" pitchFamily="34" charset="0"/>
              </a:rPr>
              <a:t>GSSHA (in progress)</a:t>
            </a:r>
          </a:p>
          <a:p>
            <a:pPr marL="685800" lvl="1" indent="-228600">
              <a:lnSpc>
                <a:spcPct val="130000"/>
              </a:lnSpc>
              <a:spcBef>
                <a:spcPts val="0"/>
              </a:spcBef>
              <a:buClr>
                <a:srgbClr val="000000"/>
              </a:buClr>
              <a:buFont typeface="Arial" panose="020B0604020202020204" pitchFamily="34" charset="0"/>
              <a:buChar char="•"/>
            </a:pPr>
            <a:r>
              <a:rPr lang="en-US" b="0" u="sng" dirty="0">
                <a:solidFill>
                  <a:schemeClr val="tx1"/>
                </a:solidFill>
                <a:latin typeface="Calibri" panose="020F0502020204030204" pitchFamily="34" charset="0"/>
                <a:cs typeface="Calibri" panose="020F0502020204030204" pitchFamily="34" charset="0"/>
              </a:rPr>
              <a:t>Modules</a:t>
            </a:r>
            <a:r>
              <a:rPr lang="en-US" b="0" dirty="0">
                <a:solidFill>
                  <a:schemeClr val="tx1"/>
                </a:solidFill>
                <a:latin typeface="Calibri" panose="020F0502020204030204" pitchFamily="34" charset="0"/>
                <a:cs typeface="Calibri" panose="020F0502020204030204" pitchFamily="34" charset="0"/>
              </a:rPr>
              <a:t>: Water quality kinetics and heat budget simulation capabilities in ClearWater-Riverine are furnished by ERDC's ClearWater modules (e.g., NSM).</a:t>
            </a:r>
          </a:p>
          <a:p>
            <a:pPr marL="685800" lvl="1" indent="-228600">
              <a:lnSpc>
                <a:spcPct val="130000"/>
              </a:lnSpc>
              <a:spcBef>
                <a:spcPts val="0"/>
              </a:spcBef>
              <a:buClr>
                <a:srgbClr val="000000"/>
              </a:buClr>
              <a:buFont typeface="Arial" panose="020B0604020202020204" pitchFamily="34" charset="0"/>
              <a:buChar char="•"/>
            </a:pPr>
            <a:r>
              <a:rPr lang="en-US" b="0" u="sng" dirty="0">
                <a:solidFill>
                  <a:schemeClr val="tx1"/>
                </a:solidFill>
                <a:latin typeface="Calibri" panose="020F0502020204030204" pitchFamily="34" charset="0"/>
                <a:cs typeface="Calibri" panose="020F0502020204030204" pitchFamily="34" charset="0"/>
              </a:rPr>
              <a:t>Transport</a:t>
            </a:r>
            <a:r>
              <a:rPr lang="en-US" b="0" dirty="0">
                <a:solidFill>
                  <a:schemeClr val="tx1"/>
                </a:solidFill>
                <a:latin typeface="Calibri" panose="020F0502020204030204" pitchFamily="34" charset="0"/>
                <a:cs typeface="Calibri" panose="020F0502020204030204" pitchFamily="34" charset="0"/>
              </a:rPr>
              <a:t>: The ClearWater transport engine computes advection-diffusion of heat and mass through the model network.</a:t>
            </a:r>
          </a:p>
          <a:p>
            <a:pPr marL="685800" lvl="1" indent="-228600">
              <a:lnSpc>
                <a:spcPct val="130000"/>
              </a:lnSpc>
              <a:spcBef>
                <a:spcPts val="0"/>
              </a:spcBef>
              <a:buClr>
                <a:srgbClr val="000000"/>
              </a:buClr>
              <a:buFont typeface="Arial" panose="020B0604020202020204" pitchFamily="34" charset="0"/>
              <a:buChar char="•"/>
            </a:pPr>
            <a:r>
              <a:rPr lang="en-US" b="0" u="sng" dirty="0">
                <a:solidFill>
                  <a:schemeClr val="tx1"/>
                </a:solidFill>
                <a:latin typeface="Calibri" panose="020F0502020204030204" pitchFamily="34" charset="0"/>
                <a:cs typeface="Calibri" panose="020F0502020204030204" pitchFamily="34" charset="0"/>
              </a:rPr>
              <a:t>Framework</a:t>
            </a:r>
            <a:r>
              <a:rPr lang="en-US" b="0" dirty="0">
                <a:solidFill>
                  <a:schemeClr val="tx1"/>
                </a:solidFill>
                <a:latin typeface="Calibri" panose="020F0502020204030204" pitchFamily="34" charset="0"/>
                <a:cs typeface="Calibri" panose="020F0502020204030204" pitchFamily="34" charset="0"/>
              </a:rPr>
              <a:t>: The ClearWater framework links all the components together and performs the water quality compute sequence.</a:t>
            </a:r>
          </a:p>
          <a:p>
            <a:pPr marL="228600" indent="-228600">
              <a:lnSpc>
                <a:spcPct val="130000"/>
              </a:lnSpc>
              <a:spcBef>
                <a:spcPts val="0"/>
              </a:spcBef>
              <a:buClr>
                <a:srgbClr val="000000"/>
              </a:buClr>
              <a:buFont typeface="Arial" panose="020B0604020202020204" pitchFamily="34" charset="0"/>
              <a:buChar char="•"/>
            </a:pPr>
            <a:r>
              <a:rPr lang="en-US" sz="1800" b="0" dirty="0">
                <a:solidFill>
                  <a:schemeClr val="tx1"/>
                </a:solidFill>
                <a:latin typeface="Calibri" panose="020F0502020204030204" pitchFamily="34" charset="0"/>
                <a:cs typeface="Calibri" panose="020F0502020204030204" pitchFamily="34" charset="0"/>
              </a:rPr>
              <a:t>Currently design is based on </a:t>
            </a:r>
            <a:r>
              <a:rPr lang="en-US" sz="1800" b="0" i="1" dirty="0">
                <a:solidFill>
                  <a:schemeClr val="tx1"/>
                </a:solidFill>
                <a:latin typeface="Calibri" panose="020F0502020204030204" pitchFamily="34" charset="0"/>
                <a:cs typeface="Calibri" panose="020F0502020204030204" pitchFamily="34" charset="0"/>
              </a:rPr>
              <a:t>decoupled</a:t>
            </a:r>
            <a:r>
              <a:rPr lang="en-US" sz="1800" b="0" dirty="0">
                <a:solidFill>
                  <a:schemeClr val="tx1"/>
                </a:solidFill>
                <a:latin typeface="Calibri" panose="020F0502020204030204" pitchFamily="34" charset="0"/>
                <a:cs typeface="Calibri" panose="020F0502020204030204" pitchFamily="34" charset="0"/>
              </a:rPr>
              <a:t> modeling, i.e., the flows are pre-computed by the hydro models.</a:t>
            </a:r>
          </a:p>
        </p:txBody>
      </p:sp>
      <p:pic>
        <p:nvPicPr>
          <p:cNvPr id="6" name="Picture 5" descr="A picture containing tree, outdoor, nature, rock&#10;&#10;Description automatically generated">
            <a:extLst>
              <a:ext uri="{FF2B5EF4-FFF2-40B4-BE49-F238E27FC236}">
                <a16:creationId xmlns:a16="http://schemas.microsoft.com/office/drawing/2014/main" id="{698DCF9B-0573-0156-C4A6-0179C464160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657794" y="951680"/>
            <a:ext cx="3260653" cy="5045358"/>
          </a:xfrm>
          <a:prstGeom prst="rect">
            <a:avLst/>
          </a:prstGeom>
        </p:spPr>
      </p:pic>
    </p:spTree>
    <p:extLst>
      <p:ext uri="{BB962C8B-B14F-4D97-AF65-F5344CB8AC3E}">
        <p14:creationId xmlns:p14="http://schemas.microsoft.com/office/powerpoint/2010/main" val="1501489703"/>
      </p:ext>
    </p:extLst>
  </p:cSld>
  <p:clrMapOvr>
    <a:masterClrMapping/>
  </p:clrMapOvr>
  <mc:AlternateContent xmlns:mc="http://schemas.openxmlformats.org/markup-compatibility/2006" xmlns:p14="http://schemas.microsoft.com/office/powerpoint/2010/main">
    <mc:Choice Requires="p14">
      <p:transition spd="slow" p14:dur="2000" advTm="70698"/>
    </mc:Choice>
    <mc:Fallback xmlns="">
      <p:transition spd="slow" advTm="7069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61619"/>
            <a:ext cx="11817927" cy="769401"/>
          </a:xfrm>
          <a:noFill/>
          <a:ln w="9525">
            <a:noFill/>
            <a:miter lim="800000"/>
            <a:headEnd/>
            <a:tailEnd/>
          </a:ln>
        </p:spPr>
        <p:txBody>
          <a:bodyPr spcFirstLastPara="1" wrap="square" lIns="91425" tIns="45700" rIns="91425" bIns="45700" anchor="ctr" anchorCtr="0">
            <a:spAutoFit/>
          </a:bodyPr>
          <a:lstStyle/>
          <a:p>
            <a:pPr algn="ctr" defTabSz="977900"/>
            <a:r>
              <a:rPr lang="en-US" sz="2400" kern="1200" dirty="0">
                <a:solidFill>
                  <a:srgbClr val="00B050"/>
                </a:solidFill>
                <a:latin typeface="Arial" pitchFamily="34" charset="0"/>
                <a:ea typeface="+mn-ea"/>
                <a:cs typeface="+mn-cs"/>
              </a:rPr>
              <a:t>ClearWater-Riverine Example:</a:t>
            </a:r>
            <a:br>
              <a:rPr lang="en-US" sz="2400" kern="1200" dirty="0">
                <a:solidFill>
                  <a:srgbClr val="00B050"/>
                </a:solidFill>
                <a:latin typeface="Arial" pitchFamily="34" charset="0"/>
                <a:ea typeface="+mn-ea"/>
                <a:cs typeface="+mn-cs"/>
              </a:rPr>
            </a:br>
            <a:r>
              <a:rPr lang="en-US" sz="2000" kern="1200" dirty="0">
                <a:solidFill>
                  <a:srgbClr val="00B050"/>
                </a:solidFill>
                <a:latin typeface="Arial" pitchFamily="34" charset="0"/>
                <a:ea typeface="+mn-ea"/>
                <a:cs typeface="+mn-cs"/>
              </a:rPr>
              <a:t>E. Coli Transport in the Ohio River</a:t>
            </a:r>
          </a:p>
        </p:txBody>
      </p:sp>
      <p:pic>
        <p:nvPicPr>
          <p:cNvPr id="19" name="Picture 18" descr="A picture containing map&#10;&#10;Description automatically generated">
            <a:extLst>
              <a:ext uri="{FF2B5EF4-FFF2-40B4-BE49-F238E27FC236}">
                <a16:creationId xmlns:a16="http://schemas.microsoft.com/office/drawing/2014/main" id="{F4C9C7F1-FFA3-F9E2-BBFC-7789EBB8E5A4}"/>
              </a:ext>
            </a:extLst>
          </p:cNvPr>
          <p:cNvPicPr>
            <a:picLocks noChangeAspect="1"/>
          </p:cNvPicPr>
          <p:nvPr/>
        </p:nvPicPr>
        <p:blipFill>
          <a:blip r:embed="rId3"/>
          <a:stretch>
            <a:fillRect/>
          </a:stretch>
        </p:blipFill>
        <p:spPr>
          <a:xfrm>
            <a:off x="958070" y="1050180"/>
            <a:ext cx="10275860" cy="5137930"/>
          </a:xfrm>
          <a:prstGeom prst="rect">
            <a:avLst/>
          </a:prstGeom>
        </p:spPr>
      </p:pic>
    </p:spTree>
    <p:extLst>
      <p:ext uri="{BB962C8B-B14F-4D97-AF65-F5344CB8AC3E}">
        <p14:creationId xmlns:p14="http://schemas.microsoft.com/office/powerpoint/2010/main" val="22128206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1" y="249881"/>
            <a:ext cx="11391900" cy="523180"/>
          </a:xfrm>
          <a:noFill/>
          <a:ln w="9525">
            <a:noFill/>
            <a:miter lim="800000"/>
            <a:headEnd/>
            <a:tailEnd/>
          </a:ln>
        </p:spPr>
        <p:txBody>
          <a:bodyPr spcFirstLastPara="1" wrap="square" lIns="91425" tIns="45700" rIns="91425" bIns="45700" anchor="ctr" anchorCtr="0">
            <a:spAutoFit/>
          </a:bodyPr>
          <a:lstStyle/>
          <a:p>
            <a:pPr algn="ctr" defTabSz="977900"/>
            <a:r>
              <a:rPr lang="en-US" sz="2800" kern="1200" dirty="0">
                <a:solidFill>
                  <a:srgbClr val="00B050"/>
                </a:solidFill>
                <a:latin typeface="Arial" pitchFamily="34" charset="0"/>
                <a:ea typeface="+mn-ea"/>
                <a:cs typeface="+mn-cs"/>
              </a:rPr>
              <a:t>CE-QUAL-W2</a:t>
            </a:r>
          </a:p>
        </p:txBody>
      </p:sp>
      <p:sp>
        <p:nvSpPr>
          <p:cNvPr id="3" name="Content Placeholder 2"/>
          <p:cNvSpPr>
            <a:spLocks noGrp="1"/>
          </p:cNvSpPr>
          <p:nvPr>
            <p:ph idx="1"/>
          </p:nvPr>
        </p:nvSpPr>
        <p:spPr>
          <a:xfrm>
            <a:off x="426719" y="793941"/>
            <a:ext cx="10757851" cy="1554231"/>
          </a:xfrm>
        </p:spPr>
        <p:txBody>
          <a:bodyPr wrap="square">
            <a:spAutoFit/>
          </a:bodyPr>
          <a:lstStyle/>
          <a:p>
            <a:pPr marL="228600" indent="-22860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CE‐QUAL‐W2 is a two‐dimensional (2D), longitudinal/vertical, hydrodynamics and water quality model that enables characterization of vertical and longitudinal changes in reservoirs. </a:t>
            </a:r>
          </a:p>
          <a:p>
            <a:pPr marL="228600" indent="-22860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The model assumes reservoirs are </a:t>
            </a:r>
            <a:r>
              <a:rPr lang="en-US" b="0" i="1" dirty="0">
                <a:solidFill>
                  <a:schemeClr val="tx1"/>
                </a:solidFill>
                <a:latin typeface="Calibri" panose="020F0502020204030204" pitchFamily="34" charset="0"/>
                <a:cs typeface="Calibri" panose="020F0502020204030204" pitchFamily="34" charset="0"/>
              </a:rPr>
              <a:t>well mixed </a:t>
            </a:r>
            <a:r>
              <a:rPr lang="en-US" b="0" dirty="0">
                <a:solidFill>
                  <a:schemeClr val="tx1"/>
                </a:solidFill>
                <a:latin typeface="Calibri" panose="020F0502020204030204" pitchFamily="34" charset="0"/>
                <a:cs typeface="Calibri" panose="020F0502020204030204" pitchFamily="34" charset="0"/>
              </a:rPr>
              <a:t>laterally, with no variation from one channel side to the other in a layer (vertical) and segment (longitudinal).</a:t>
            </a:r>
          </a:p>
          <a:p>
            <a:pPr marL="228600" indent="-228600">
              <a:buClr>
                <a:schemeClr val="tx1"/>
              </a:buClr>
              <a:buFont typeface="Arial" panose="020B0604020202020204" pitchFamily="34" charset="0"/>
              <a:buChar char="•"/>
            </a:pPr>
            <a:r>
              <a:rPr lang="en-US" b="0" dirty="0">
                <a:solidFill>
                  <a:schemeClr val="tx1"/>
                </a:solidFill>
                <a:latin typeface="Calibri" panose="020F0502020204030204" pitchFamily="34" charset="0"/>
                <a:cs typeface="Calibri" panose="020F0502020204030204" pitchFamily="34" charset="0"/>
              </a:rPr>
              <a:t>CE-QUAL-W2 has been applied to rivers, lakes, reservoirs, and estuaries.</a:t>
            </a:r>
          </a:p>
        </p:txBody>
      </p:sp>
      <p:sp>
        <p:nvSpPr>
          <p:cNvPr id="5" name="Slide Number Placeholder 4"/>
          <p:cNvSpPr>
            <a:spLocks noGrp="1"/>
          </p:cNvSpPr>
          <p:nvPr>
            <p:ph type="sldNum" sz="quarter" idx="11"/>
          </p:nvPr>
        </p:nvSpPr>
        <p:spPr>
          <a:xfrm>
            <a:off x="11184570" y="6595360"/>
            <a:ext cx="969433" cy="365125"/>
          </a:xfrm>
          <a:prstGeom prst="rect">
            <a:avLst/>
          </a:prstGeom>
          <a:ln w="57150">
            <a:noFill/>
          </a:ln>
        </p:spPr>
        <p:txBody>
          <a:bodyPr/>
          <a:lstStyle>
            <a:defPPr>
              <a:defRPr lang="en-US"/>
            </a:defPPr>
            <a:lvl1pPr algn="l" rtl="0" fontAlgn="base">
              <a:spcBef>
                <a:spcPct val="0"/>
              </a:spcBef>
              <a:spcAft>
                <a:spcPct val="0"/>
              </a:spcAft>
              <a:defRPr lang="en-US" sz="900" kern="1200">
                <a:solidFill>
                  <a:schemeClr val="tx1">
                    <a:lumMod val="65000"/>
                    <a:lumOff val="35000"/>
                  </a:schemeClr>
                </a:solidFill>
                <a:latin typeface="+mn-lt"/>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a:lstStyle>
          <a:p>
            <a:fld id="{9A257827-C34C-4251-B995-96C9C233CCC8}" type="slidenum">
              <a:rPr lang="en-US" smtClean="0"/>
              <a:pPr/>
              <a:t>7</a:t>
            </a:fld>
            <a:endParaRPr lang="en-US"/>
          </a:p>
        </p:txBody>
      </p:sp>
      <p:sp>
        <p:nvSpPr>
          <p:cNvPr id="8" name="Rectangle 3">
            <a:hlinkClick r:id="rId3"/>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4" name="Picture 3">
            <a:extLst>
              <a:ext uri="{FF2B5EF4-FFF2-40B4-BE49-F238E27FC236}">
                <a16:creationId xmlns:a16="http://schemas.microsoft.com/office/drawing/2014/main" id="{5A69B003-7190-9855-8B76-5730591DCBAE}"/>
              </a:ext>
            </a:extLst>
          </p:cNvPr>
          <p:cNvPicPr>
            <a:picLocks noChangeAspect="1"/>
          </p:cNvPicPr>
          <p:nvPr/>
        </p:nvPicPr>
        <p:blipFill>
          <a:blip r:embed="rId4"/>
          <a:stretch>
            <a:fillRect/>
          </a:stretch>
        </p:blipFill>
        <p:spPr>
          <a:xfrm>
            <a:off x="5223749" y="2457447"/>
            <a:ext cx="6217996" cy="3778951"/>
          </a:xfrm>
          <a:prstGeom prst="rect">
            <a:avLst/>
          </a:prstGeom>
        </p:spPr>
      </p:pic>
      <p:sp>
        <p:nvSpPr>
          <p:cNvPr id="6" name="TextBox 5">
            <a:extLst>
              <a:ext uri="{FF2B5EF4-FFF2-40B4-BE49-F238E27FC236}">
                <a16:creationId xmlns:a16="http://schemas.microsoft.com/office/drawing/2014/main" id="{A289C488-8413-2C4D-C758-751229965161}"/>
              </a:ext>
            </a:extLst>
          </p:cNvPr>
          <p:cNvSpPr txBox="1"/>
          <p:nvPr/>
        </p:nvSpPr>
        <p:spPr>
          <a:xfrm>
            <a:off x="8716105" y="2657501"/>
            <a:ext cx="2831877" cy="261610"/>
          </a:xfrm>
          <a:prstGeom prst="rect">
            <a:avLst/>
          </a:prstGeom>
          <a:noFill/>
        </p:spPr>
        <p:txBody>
          <a:bodyPr wrap="square">
            <a:spAutoFit/>
          </a:bodyPr>
          <a:lstStyle/>
          <a:p>
            <a:r>
              <a:rPr lang="it-IT" sz="1100" b="0" i="1" u="none" strike="noStrike" baseline="0">
                <a:solidFill>
                  <a:srgbClr val="0A80BB"/>
                </a:solidFill>
              </a:rPr>
              <a:t>Ecological Modelling 466 (2022) 109888</a:t>
            </a:r>
            <a:endParaRPr lang="en-US" sz="1100" i="1"/>
          </a:p>
        </p:txBody>
      </p:sp>
      <p:pic>
        <p:nvPicPr>
          <p:cNvPr id="7" name="Picture 6" descr="A picture containing text, screenshot, sky, cloud&#10;&#10;Description automatically generated">
            <a:extLst>
              <a:ext uri="{FF2B5EF4-FFF2-40B4-BE49-F238E27FC236}">
                <a16:creationId xmlns:a16="http://schemas.microsoft.com/office/drawing/2014/main" id="{5A04AF78-D248-06A0-C2A8-4C0CEFE2A83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719" y="2625386"/>
            <a:ext cx="4690793" cy="3321367"/>
          </a:xfrm>
          <a:prstGeom prst="rect">
            <a:avLst/>
          </a:prstGeom>
        </p:spPr>
      </p:pic>
    </p:spTree>
    <p:extLst>
      <p:ext uri="{BB962C8B-B14F-4D97-AF65-F5344CB8AC3E}">
        <p14:creationId xmlns:p14="http://schemas.microsoft.com/office/powerpoint/2010/main" val="124562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2" y="250751"/>
            <a:ext cx="11755437" cy="486566"/>
          </a:xfrm>
          <a:noFill/>
          <a:ln w="9525">
            <a:noFill/>
            <a:miter lim="800000"/>
            <a:headEnd/>
            <a:tailEnd/>
          </a:ln>
        </p:spPr>
        <p:txBody>
          <a:bodyPr spcFirstLastPara="1" wrap="square" lIns="91425" tIns="45700" rIns="91425" bIns="45700" anchor="ctr" anchorCtr="0">
            <a:spAutoFit/>
          </a:bodyPr>
          <a:lstStyle/>
          <a:p>
            <a:pPr algn="ctr" defTabSz="977900"/>
            <a:r>
              <a:rPr lang="en-US" sz="2800" kern="1200" dirty="0">
                <a:solidFill>
                  <a:srgbClr val="00B050"/>
                </a:solidFill>
                <a:latin typeface="Arial" pitchFamily="34" charset="0"/>
                <a:ea typeface="+mn-ea"/>
                <a:cs typeface="+mn-cs"/>
              </a:rPr>
              <a:t>CE-QUAL-W2 Capabilities</a:t>
            </a:r>
          </a:p>
        </p:txBody>
      </p:sp>
      <p:sp>
        <p:nvSpPr>
          <p:cNvPr id="3" name="Content Placeholder 2"/>
          <p:cNvSpPr>
            <a:spLocks noGrp="1"/>
          </p:cNvSpPr>
          <p:nvPr>
            <p:ph idx="1"/>
          </p:nvPr>
        </p:nvSpPr>
        <p:spPr>
          <a:xfrm>
            <a:off x="406401" y="787639"/>
            <a:ext cx="8106534" cy="5324494"/>
          </a:xfrm>
        </p:spPr>
        <p:txBody>
          <a:bodyPr wrap="square">
            <a:spAutoFit/>
          </a:bodyPr>
          <a:lstStyle/>
          <a:p>
            <a:pPr marL="400050" indent="-285750">
              <a:buClr>
                <a:schemeClr val="tx1"/>
              </a:buClr>
              <a:buFont typeface="Arial" panose="020B0604020202020204" pitchFamily="34" charset="0"/>
              <a:buChar char="•"/>
            </a:pPr>
            <a:r>
              <a:rPr lang="en-US" sz="2000" b="0" dirty="0">
                <a:solidFill>
                  <a:schemeClr val="tx1"/>
                </a:solidFill>
              </a:rPr>
              <a:t>Longitudinal-vertical hydrodynamics and water quality in stratified and non-stratified systems</a:t>
            </a:r>
          </a:p>
          <a:p>
            <a:pPr marL="400050" indent="-285750">
              <a:buClr>
                <a:schemeClr val="tx1"/>
              </a:buClr>
              <a:buFont typeface="Arial" panose="020B0604020202020204" pitchFamily="34" charset="0"/>
              <a:buChar char="•"/>
            </a:pPr>
            <a:r>
              <a:rPr lang="en-US" sz="2000" b="0" dirty="0">
                <a:solidFill>
                  <a:schemeClr val="tx1"/>
                </a:solidFill>
              </a:rPr>
              <a:t>Nutrients-dissolved oxygen-organic matter interactions</a:t>
            </a:r>
          </a:p>
          <a:p>
            <a:pPr marL="400050" indent="-285750">
              <a:buClr>
                <a:schemeClr val="tx1"/>
              </a:buClr>
              <a:buFont typeface="Arial" panose="020B0604020202020204" pitchFamily="34" charset="0"/>
              <a:buChar char="•"/>
            </a:pPr>
            <a:r>
              <a:rPr lang="en-US" sz="2000" b="0" dirty="0">
                <a:solidFill>
                  <a:schemeClr val="tx1"/>
                </a:solidFill>
              </a:rPr>
              <a:t>Fish habitat</a:t>
            </a:r>
          </a:p>
          <a:p>
            <a:pPr marL="400050" indent="-285750">
              <a:buClr>
                <a:schemeClr val="tx1"/>
              </a:buClr>
              <a:buFont typeface="Arial" panose="020B0604020202020204" pitchFamily="34" charset="0"/>
              <a:buChar char="•"/>
            </a:pPr>
            <a:r>
              <a:rPr lang="en-US" sz="2000" b="0" dirty="0">
                <a:solidFill>
                  <a:schemeClr val="tx1"/>
                </a:solidFill>
              </a:rPr>
              <a:t>Selective withdrawal from stratified reservoir outlets</a:t>
            </a:r>
          </a:p>
          <a:p>
            <a:pPr marL="400050" indent="-285750">
              <a:buClr>
                <a:schemeClr val="tx1"/>
              </a:buClr>
              <a:buFont typeface="Arial" panose="020B0604020202020204" pitchFamily="34" charset="0"/>
              <a:buChar char="•"/>
            </a:pPr>
            <a:r>
              <a:rPr lang="en-US" sz="2000" b="0" dirty="0">
                <a:solidFill>
                  <a:schemeClr val="tx1"/>
                </a:solidFill>
              </a:rPr>
              <a:t>Hypolimnetic aeration</a:t>
            </a:r>
          </a:p>
          <a:p>
            <a:pPr marL="400050" indent="-285750">
              <a:buClr>
                <a:schemeClr val="tx1"/>
              </a:buClr>
              <a:buFont typeface="Arial" panose="020B0604020202020204" pitchFamily="34" charset="0"/>
              <a:buChar char="•"/>
            </a:pPr>
            <a:r>
              <a:rPr lang="en-US" sz="2000" b="0" dirty="0">
                <a:solidFill>
                  <a:schemeClr val="tx1"/>
                </a:solidFill>
              </a:rPr>
              <a:t>Multiple algae, epiphyton/periphyton, zooplankton, and macrophytes</a:t>
            </a:r>
          </a:p>
          <a:p>
            <a:pPr marL="400050" indent="-285750">
              <a:buClr>
                <a:schemeClr val="tx1"/>
              </a:buClr>
              <a:buFont typeface="Arial" panose="020B0604020202020204" pitchFamily="34" charset="0"/>
              <a:buChar char="•"/>
            </a:pPr>
            <a:r>
              <a:rPr lang="en-US" sz="2000" b="0" dirty="0">
                <a:solidFill>
                  <a:schemeClr val="tx1"/>
                </a:solidFill>
              </a:rPr>
              <a:t>CBOD</a:t>
            </a:r>
          </a:p>
          <a:p>
            <a:pPr marL="400050" indent="-285750">
              <a:buClr>
                <a:schemeClr val="tx1"/>
              </a:buClr>
              <a:buFont typeface="Arial" panose="020B0604020202020204" pitchFamily="34" charset="0"/>
              <a:buChar char="•"/>
            </a:pPr>
            <a:r>
              <a:rPr lang="en-US" sz="2000" b="0" dirty="0">
                <a:solidFill>
                  <a:schemeClr val="tx1"/>
                </a:solidFill>
              </a:rPr>
              <a:t>Sediment diagenesis model</a:t>
            </a:r>
          </a:p>
          <a:p>
            <a:pPr marL="400050" indent="-285750">
              <a:buClr>
                <a:schemeClr val="tx1"/>
              </a:buClr>
              <a:buFont typeface="Arial" panose="020B0604020202020204" pitchFamily="34" charset="0"/>
              <a:buChar char="•"/>
            </a:pPr>
            <a:r>
              <a:rPr lang="en-US" sz="2000" b="0" dirty="0">
                <a:solidFill>
                  <a:schemeClr val="tx1"/>
                </a:solidFill>
              </a:rPr>
              <a:t>Generic water quality groups</a:t>
            </a:r>
          </a:p>
          <a:p>
            <a:pPr marL="400050" indent="-285750">
              <a:buClr>
                <a:schemeClr val="tx1"/>
              </a:buClr>
              <a:buFont typeface="Arial" panose="020B0604020202020204" pitchFamily="34" charset="0"/>
              <a:buChar char="•"/>
            </a:pPr>
            <a:r>
              <a:rPr lang="en-US" sz="2000" b="0" dirty="0">
                <a:solidFill>
                  <a:schemeClr val="tx1"/>
                </a:solidFill>
              </a:rPr>
              <a:t>Internal dynamic pipe/culvert model</a:t>
            </a:r>
          </a:p>
          <a:p>
            <a:pPr marL="400050" indent="-285750">
              <a:buClr>
                <a:schemeClr val="tx1"/>
              </a:buClr>
              <a:buFont typeface="Arial" panose="020B0604020202020204" pitchFamily="34" charset="0"/>
              <a:buChar char="•"/>
            </a:pPr>
            <a:r>
              <a:rPr lang="en-US" sz="2000" b="0" dirty="0">
                <a:solidFill>
                  <a:schemeClr val="tx1"/>
                </a:solidFill>
              </a:rPr>
              <a:t>Hydraulic structures (weirs, spillways) algorithms, including a dynamic shading algorithm based on topographic and vegetative cover.</a:t>
            </a:r>
          </a:p>
          <a:p>
            <a:pPr marL="400050" indent="-285750">
              <a:buClr>
                <a:schemeClr val="tx1"/>
              </a:buClr>
              <a:buFont typeface="Arial" panose="020B0604020202020204" pitchFamily="34" charset="0"/>
              <a:buChar char="•"/>
            </a:pPr>
            <a:r>
              <a:rPr lang="en-US" sz="2000" b="0" dirty="0">
                <a:solidFill>
                  <a:schemeClr val="tx1"/>
                </a:solidFill>
              </a:rPr>
              <a:t>Water age – Useful for </a:t>
            </a:r>
            <a:r>
              <a:rPr lang="en-US" sz="2000" b="0">
                <a:solidFill>
                  <a:schemeClr val="tx1"/>
                </a:solidFill>
              </a:rPr>
              <a:t>forensic analyses</a:t>
            </a:r>
            <a:endParaRPr lang="en-US" sz="2000" b="0" dirty="0">
              <a:solidFill>
                <a:schemeClr val="tx1"/>
              </a:solidFill>
            </a:endParaRPr>
          </a:p>
        </p:txBody>
      </p:sp>
      <p:sp>
        <p:nvSpPr>
          <p:cNvPr id="5" name="Slide Number Placeholder 4"/>
          <p:cNvSpPr>
            <a:spLocks noGrp="1"/>
          </p:cNvSpPr>
          <p:nvPr>
            <p:ph type="sldNum" sz="quarter" idx="11"/>
          </p:nvPr>
        </p:nvSpPr>
        <p:spPr>
          <a:xfrm>
            <a:off x="11184570" y="6595360"/>
            <a:ext cx="969433" cy="365125"/>
          </a:xfrm>
          <a:prstGeom prst="rect">
            <a:avLst/>
          </a:prstGeom>
          <a:ln w="57150">
            <a:noFill/>
          </a:ln>
        </p:spPr>
        <p:txBody>
          <a:bodyPr/>
          <a:lstStyle>
            <a:defPPr>
              <a:defRPr lang="en-US"/>
            </a:defPPr>
            <a:lvl1pPr algn="l" rtl="0" fontAlgn="base">
              <a:spcBef>
                <a:spcPct val="0"/>
              </a:spcBef>
              <a:spcAft>
                <a:spcPct val="0"/>
              </a:spcAft>
              <a:defRPr lang="en-US" sz="900" kern="1200">
                <a:solidFill>
                  <a:schemeClr val="tx1">
                    <a:lumMod val="65000"/>
                    <a:lumOff val="35000"/>
                  </a:schemeClr>
                </a:solidFill>
                <a:latin typeface="+mn-lt"/>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a:lstStyle>
          <a:p>
            <a:fld id="{9A257827-C34C-4251-B995-96C9C233CCC8}" type="slidenum">
              <a:rPr lang="en-US" smtClean="0"/>
              <a:pPr/>
              <a:t>8</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12" name="Picture 11" descr="C:\Users\q0hectes\Desktop\WMIST Webinar Water Quality in HEC-ResSim and CWMS\images\02-br6-mehr-dam 90.jpg">
            <a:extLst>
              <a:ext uri="{FF2B5EF4-FFF2-40B4-BE49-F238E27FC236}">
                <a16:creationId xmlns:a16="http://schemas.microsoft.com/office/drawing/2014/main" id="{4CC91514-5162-8DE4-854B-792E33196A36}"/>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tretch>
            <a:fillRect/>
          </a:stretch>
        </p:blipFill>
        <p:spPr bwMode="auto">
          <a:xfrm>
            <a:off x="8699972" y="3539783"/>
            <a:ext cx="3075688" cy="2661240"/>
          </a:xfrm>
          <a:prstGeom prst="rect">
            <a:avLst/>
          </a:prstGeom>
          <a:noFill/>
          <a:ln w="12700">
            <a:noFill/>
          </a:ln>
        </p:spPr>
      </p:pic>
      <p:pic>
        <p:nvPicPr>
          <p:cNvPr id="13" name="Picture 12" descr="C:\Users\q0hectes\Desktop\WMIST Webinar Water Quality in HEC-ResSim and CWMS\images\RooseveltDam.jpg">
            <a:extLst>
              <a:ext uri="{FF2B5EF4-FFF2-40B4-BE49-F238E27FC236}">
                <a16:creationId xmlns:a16="http://schemas.microsoft.com/office/drawing/2014/main" id="{DE073D6A-FE5F-A06E-328E-88B356C9E777}"/>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tretch>
            <a:fillRect/>
          </a:stretch>
        </p:blipFill>
        <p:spPr bwMode="auto">
          <a:xfrm>
            <a:off x="8697095" y="787639"/>
            <a:ext cx="3078565" cy="2661241"/>
          </a:xfrm>
          <a:prstGeom prst="rect">
            <a:avLst/>
          </a:prstGeom>
          <a:noFill/>
          <a:ln w="12700">
            <a:noFill/>
          </a:ln>
        </p:spPr>
      </p:pic>
    </p:spTree>
    <p:extLst>
      <p:ext uri="{BB962C8B-B14F-4D97-AF65-F5344CB8AC3E}">
        <p14:creationId xmlns:p14="http://schemas.microsoft.com/office/powerpoint/2010/main" val="1122950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5"/>
            <a:ext cx="11755437" cy="573652"/>
          </a:xfrm>
          <a:noFill/>
          <a:ln w="9525">
            <a:noFill/>
            <a:miter lim="800000"/>
            <a:headEnd/>
            <a:tailEnd/>
          </a:ln>
        </p:spPr>
        <p:txBody>
          <a:bodyPr spcFirstLastPara="1" wrap="square" lIns="91425" tIns="45700" rIns="91425" bIns="45700" anchor="ctr" anchorCtr="0">
            <a:spAutoFit/>
          </a:bodyPr>
          <a:lstStyle/>
          <a:p>
            <a:pPr algn="ctr" defTabSz="977900"/>
            <a:r>
              <a:rPr lang="en-US" sz="2800" kern="1200" dirty="0">
                <a:solidFill>
                  <a:srgbClr val="00B050"/>
                </a:solidFill>
                <a:latin typeface="Arial" pitchFamily="34" charset="0"/>
                <a:ea typeface="+mn-ea"/>
                <a:cs typeface="+mn-cs"/>
              </a:rPr>
              <a:t>Past and Current Applications of CE-QUAL-W2</a:t>
            </a:r>
          </a:p>
        </p:txBody>
      </p:sp>
      <p:sp>
        <p:nvSpPr>
          <p:cNvPr id="3" name="Content Placeholder 2"/>
          <p:cNvSpPr>
            <a:spLocks noGrp="1"/>
          </p:cNvSpPr>
          <p:nvPr>
            <p:ph idx="1"/>
          </p:nvPr>
        </p:nvSpPr>
        <p:spPr>
          <a:xfrm>
            <a:off x="406399" y="825719"/>
            <a:ext cx="7812315" cy="5338999"/>
          </a:xfrm>
        </p:spPr>
        <p:txBody>
          <a:bodyPr/>
          <a:lstStyle/>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CE-QUAL-W2 is widely used by USACE and other federal, state, and local agencies for environmental impact assessments, planning studies, etc. Agencies that use CE-QUAL-W2 as their standard reservoir water quality model include:</a:t>
            </a:r>
          </a:p>
          <a:p>
            <a:pPr marL="800100" lvl="1" indent="-228600">
              <a:spcBef>
                <a:spcPts val="0"/>
              </a:spcBef>
              <a:buClr>
                <a:schemeClr val="tx1"/>
              </a:buClr>
            </a:pPr>
            <a:r>
              <a:rPr lang="en-US" sz="1600" b="0" dirty="0">
                <a:solidFill>
                  <a:schemeClr val="tx1"/>
                </a:solidFill>
                <a:latin typeface="+mn-lt"/>
              </a:rPr>
              <a:t>U.S. Geological Survey (USGS)</a:t>
            </a:r>
          </a:p>
          <a:p>
            <a:pPr marL="800100" lvl="1" indent="-228600">
              <a:spcBef>
                <a:spcPts val="0"/>
              </a:spcBef>
              <a:buClr>
                <a:schemeClr val="tx1"/>
              </a:buClr>
            </a:pPr>
            <a:r>
              <a:rPr lang="en-US" sz="1600" b="0" dirty="0">
                <a:solidFill>
                  <a:schemeClr val="tx1"/>
                </a:solidFill>
                <a:latin typeface="+mn-lt"/>
              </a:rPr>
              <a:t>U.S. Bureau of Reclamation</a:t>
            </a:r>
          </a:p>
          <a:p>
            <a:pPr marL="800100" lvl="1" indent="-228600">
              <a:spcBef>
                <a:spcPts val="0"/>
              </a:spcBef>
              <a:buClr>
                <a:schemeClr val="tx1"/>
              </a:buClr>
            </a:pPr>
            <a:r>
              <a:rPr lang="en-US" sz="1600" b="0" dirty="0">
                <a:solidFill>
                  <a:schemeClr val="tx1"/>
                </a:solidFill>
                <a:latin typeface="+mn-lt"/>
              </a:rPr>
              <a:t>U.S. Environmental Protection Agency (EPA)</a:t>
            </a:r>
          </a:p>
          <a:p>
            <a:pPr marL="800100" lvl="1" indent="-228600">
              <a:spcBef>
                <a:spcPts val="0"/>
              </a:spcBef>
              <a:buClr>
                <a:schemeClr val="tx1"/>
              </a:buClr>
            </a:pPr>
            <a:r>
              <a:rPr lang="en-US" sz="1600" b="0" dirty="0">
                <a:solidFill>
                  <a:schemeClr val="tx1"/>
                </a:solidFill>
                <a:latin typeface="+mn-lt"/>
              </a:rPr>
              <a:t>State of California</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More than 1,100 model applications have been developed worldwide for reservoirs, rivers, estuaries, and other water bodies since CE-QUAL-W2 was released in 1986.</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CE-QUAL-W2 is also used as a research tool by researchers at universities and other organizations.</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At least 1,500 publications utilized or cited CE-QUAL-W2 in the year 2022 alone.</a:t>
            </a:r>
          </a:p>
          <a:p>
            <a:pPr marL="114300" indent="-228600">
              <a:spcBef>
                <a:spcPts val="0"/>
              </a:spcBef>
              <a:buClr>
                <a:schemeClr val="tx1"/>
              </a:buClr>
            </a:pPr>
            <a:r>
              <a:rPr lang="en-US" sz="1600" b="0" dirty="0">
                <a:solidFill>
                  <a:schemeClr val="tx1"/>
                </a:solidFill>
              </a:rPr>
              <a:t>Recent Studies:</a:t>
            </a:r>
          </a:p>
          <a:p>
            <a:pPr marL="685800" lvl="1">
              <a:spcBef>
                <a:spcPts val="0"/>
              </a:spcBef>
              <a:buClr>
                <a:schemeClr val="tx1"/>
              </a:buClr>
            </a:pPr>
            <a:r>
              <a:rPr lang="en-US" sz="1600" b="0" dirty="0">
                <a:solidFill>
                  <a:schemeClr val="tx1"/>
                </a:solidFill>
              </a:rPr>
              <a:t>Water Temperature Modeling Platform, California Central Valley Project (USBR and State of California): This platform applies CE-QUAL-W2 for ongoing and future operations decision-making</a:t>
            </a:r>
          </a:p>
          <a:p>
            <a:pPr marL="685800" lvl="1">
              <a:spcBef>
                <a:spcPts val="0"/>
              </a:spcBef>
              <a:buClr>
                <a:schemeClr val="tx1"/>
              </a:buClr>
            </a:pPr>
            <a:r>
              <a:rPr lang="en-US" sz="1600" b="0" dirty="0">
                <a:solidFill>
                  <a:schemeClr val="tx1"/>
                </a:solidFill>
              </a:rPr>
              <a:t>USACE Northwest Division, Columbia and Snake River Watershed</a:t>
            </a:r>
          </a:p>
          <a:p>
            <a:pPr marL="974725" lvl="2">
              <a:spcBef>
                <a:spcPts val="0"/>
              </a:spcBef>
              <a:buClr>
                <a:schemeClr val="tx1"/>
              </a:buClr>
            </a:pPr>
            <a:r>
              <a:rPr lang="en-US" sz="1600" b="0" dirty="0">
                <a:solidFill>
                  <a:schemeClr val="tx1"/>
                </a:solidFill>
              </a:rPr>
              <a:t>Columbia System Reservoir Operation (CRSO) Project</a:t>
            </a:r>
          </a:p>
          <a:p>
            <a:pPr marL="974725" lvl="2">
              <a:spcBef>
                <a:spcPts val="0"/>
              </a:spcBef>
              <a:buClr>
                <a:schemeClr val="tx1"/>
              </a:buClr>
            </a:pPr>
            <a:r>
              <a:rPr lang="en-US" sz="1600" b="0" dirty="0">
                <a:solidFill>
                  <a:schemeClr val="tx1"/>
                </a:solidFill>
              </a:rPr>
              <a:t>Columbia River Treaty (CRT) Project</a:t>
            </a:r>
          </a:p>
          <a:p>
            <a:pPr marL="685800" lvl="1">
              <a:spcBef>
                <a:spcPts val="0"/>
              </a:spcBef>
              <a:buClr>
                <a:schemeClr val="tx1"/>
              </a:buClr>
            </a:pPr>
            <a:r>
              <a:rPr lang="en-US" sz="1600" b="0" dirty="0">
                <a:solidFill>
                  <a:schemeClr val="tx1"/>
                </a:solidFill>
              </a:rPr>
              <a:t>Philadelphia District, Lehigh River Water Quality Modeling</a:t>
            </a:r>
          </a:p>
        </p:txBody>
      </p:sp>
      <p:sp>
        <p:nvSpPr>
          <p:cNvPr id="5" name="Slide Number Placeholder 4"/>
          <p:cNvSpPr>
            <a:spLocks noGrp="1"/>
          </p:cNvSpPr>
          <p:nvPr>
            <p:ph type="sldNum" sz="quarter" idx="11"/>
          </p:nvPr>
        </p:nvSpPr>
        <p:spPr>
          <a:xfrm>
            <a:off x="11184570" y="6595360"/>
            <a:ext cx="969433" cy="365125"/>
          </a:xfrm>
          <a:prstGeom prst="rect">
            <a:avLst/>
          </a:prstGeom>
          <a:ln w="57150">
            <a:noFill/>
          </a:ln>
        </p:spPr>
        <p:txBody>
          <a:bodyPr/>
          <a:lstStyle>
            <a:defPPr>
              <a:defRPr lang="en-US"/>
            </a:defPPr>
            <a:lvl1pPr algn="l" rtl="0" fontAlgn="base">
              <a:spcBef>
                <a:spcPct val="0"/>
              </a:spcBef>
              <a:spcAft>
                <a:spcPct val="0"/>
              </a:spcAft>
              <a:defRPr lang="en-US" sz="900" kern="1200">
                <a:solidFill>
                  <a:schemeClr val="tx1">
                    <a:lumMod val="65000"/>
                    <a:lumOff val="35000"/>
                  </a:schemeClr>
                </a:solidFill>
                <a:latin typeface="+mn-lt"/>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a:lstStyle>
          <a:p>
            <a:fld id="{9A257827-C34C-4251-B995-96C9C233CCC8}" type="slidenum">
              <a:rPr lang="en-US" smtClean="0"/>
              <a:pPr/>
              <a:t>9</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6" name="Picture 5">
            <a:extLst>
              <a:ext uri="{FF2B5EF4-FFF2-40B4-BE49-F238E27FC236}">
                <a16:creationId xmlns:a16="http://schemas.microsoft.com/office/drawing/2014/main" id="{DA2043CD-CEF5-15AC-006A-0512A673B3AF}"/>
              </a:ext>
            </a:extLst>
          </p:cNvPr>
          <p:cNvPicPr>
            <a:picLocks noChangeAspect="1"/>
          </p:cNvPicPr>
          <p:nvPr/>
        </p:nvPicPr>
        <p:blipFill>
          <a:blip r:embed="rId3"/>
          <a:stretch>
            <a:fillRect/>
          </a:stretch>
        </p:blipFill>
        <p:spPr>
          <a:xfrm>
            <a:off x="7777944" y="349793"/>
            <a:ext cx="4267199" cy="5522258"/>
          </a:xfrm>
          <a:prstGeom prst="rect">
            <a:avLst/>
          </a:prstGeom>
        </p:spPr>
      </p:pic>
      <p:sp>
        <p:nvSpPr>
          <p:cNvPr id="4" name="TextBox 3">
            <a:extLst>
              <a:ext uri="{FF2B5EF4-FFF2-40B4-BE49-F238E27FC236}">
                <a16:creationId xmlns:a16="http://schemas.microsoft.com/office/drawing/2014/main" id="{E00A4C1A-DAD7-6527-A311-B70E568B7D51}"/>
              </a:ext>
            </a:extLst>
          </p:cNvPr>
          <p:cNvSpPr txBox="1"/>
          <p:nvPr/>
        </p:nvSpPr>
        <p:spPr>
          <a:xfrm>
            <a:off x="8120739" y="5467008"/>
            <a:ext cx="3566888" cy="738664"/>
          </a:xfrm>
          <a:prstGeom prst="rect">
            <a:avLst/>
          </a:prstGeom>
          <a:noFill/>
        </p:spPr>
        <p:txBody>
          <a:bodyPr wrap="square" rtlCol="0">
            <a:spAutoFit/>
          </a:bodyPr>
          <a:lstStyle/>
          <a:p>
            <a:pPr algn="ctr"/>
            <a:r>
              <a:rPr lang="en-US" sz="1400" dirty="0"/>
              <a:t>Region of Application:</a:t>
            </a:r>
          </a:p>
          <a:p>
            <a:pPr algn="ctr"/>
            <a:r>
              <a:rPr lang="en-US" sz="1400" dirty="0"/>
              <a:t>Water Temperature Modeling Platform</a:t>
            </a:r>
          </a:p>
          <a:p>
            <a:pPr algn="ctr"/>
            <a:r>
              <a:rPr lang="en-US" sz="1400" dirty="0"/>
              <a:t>California Central Valley Project</a:t>
            </a:r>
          </a:p>
        </p:txBody>
      </p:sp>
    </p:spTree>
    <p:extLst>
      <p:ext uri="{BB962C8B-B14F-4D97-AF65-F5344CB8AC3E}">
        <p14:creationId xmlns:p14="http://schemas.microsoft.com/office/powerpoint/2010/main" val="7571453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UNCLASSIFIED Content">
  <a:themeElements>
    <a:clrScheme name="Custom 1">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2316</TotalTime>
  <Words>1898</Words>
  <Application>Microsoft Macintosh PowerPoint</Application>
  <PresentationFormat>Widescreen</PresentationFormat>
  <Paragraphs>218</Paragraphs>
  <Slides>17</Slides>
  <Notes>15</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17</vt:i4>
      </vt:variant>
    </vt:vector>
  </HeadingPairs>
  <TitlesOfParts>
    <vt:vector size="28" baseType="lpstr">
      <vt:lpstr>-apple-system</vt:lpstr>
      <vt:lpstr>Arial</vt:lpstr>
      <vt:lpstr>Calibri</vt:lpstr>
      <vt:lpstr>Calibri Light</vt:lpstr>
      <vt:lpstr>Courier New</vt:lpstr>
      <vt:lpstr>Montserrat</vt:lpstr>
      <vt:lpstr>Noto Sans Symbols</vt:lpstr>
      <vt:lpstr>Roboto</vt:lpstr>
      <vt:lpstr>Verdana</vt:lpstr>
      <vt:lpstr>Office Theme</vt:lpstr>
      <vt:lpstr>UNCLASSIFIED Content</vt:lpstr>
      <vt:lpstr>PowerPoint Presentation</vt:lpstr>
      <vt:lpstr>Integrated Environmental Modeling</vt:lpstr>
      <vt:lpstr>Water Quality and Environmental Systems Modeling</vt:lpstr>
      <vt:lpstr>ClearWater: Next Generation Integrated Water Quality Modeling</vt:lpstr>
      <vt:lpstr>ClearWater-Riverine</vt:lpstr>
      <vt:lpstr>ClearWater-Riverine Example: E. Coli Transport in the Ohio River</vt:lpstr>
      <vt:lpstr>CE-QUAL-W2</vt:lpstr>
      <vt:lpstr>CE-QUAL-W2 Capabilities</vt:lpstr>
      <vt:lpstr>Past and Current Applications of CE-QUAL-W2</vt:lpstr>
      <vt:lpstr>HEC-ResSim Water Quality Model: Reservoir Operations</vt:lpstr>
      <vt:lpstr>Integrating Water Quality in Reservoir Release Decision-Making</vt:lpstr>
      <vt:lpstr>HEC-ResSim Water Quality Modeling User Interface</vt:lpstr>
      <vt:lpstr>Temperature and Dissolved Oxygen Simulation with HEC-ResSim Russian River, California Prepared by RMA for the Sonoma County Water Agency</vt:lpstr>
      <vt:lpstr>PowerPoint Presentation</vt:lpstr>
      <vt:lpstr>PowerPoint Presentation</vt:lpstr>
      <vt:lpstr>Using Water Quality Models for Forensic and Impact Analysis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Todd Steissberg</dc:creator>
  <cp:lastModifiedBy>Steissberg, Todd E ERDC-RDE-EL-CA CIV</cp:lastModifiedBy>
  <cp:revision>697</cp:revision>
  <dcterms:created xsi:type="dcterms:W3CDTF">2021-12-08T05:01:06Z</dcterms:created>
  <dcterms:modified xsi:type="dcterms:W3CDTF">2024-03-22T00:11:48Z</dcterms:modified>
</cp:coreProperties>
</file>

<file path=docProps/thumbnail.jpeg>
</file>